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389" r:id="rId5"/>
    <p:sldId id="264" r:id="rId6"/>
    <p:sldId id="275" r:id="rId7"/>
    <p:sldId id="269" r:id="rId8"/>
    <p:sldId id="385" r:id="rId9"/>
    <p:sldId id="384" r:id="rId10"/>
    <p:sldId id="386" r:id="rId11"/>
    <p:sldId id="390" r:id="rId12"/>
    <p:sldId id="271" r:id="rId13"/>
    <p:sldId id="391" r:id="rId14"/>
    <p:sldId id="392" r:id="rId15"/>
    <p:sldId id="393" r:id="rId16"/>
    <p:sldId id="427" r:id="rId17"/>
    <p:sldId id="387" r:id="rId18"/>
    <p:sldId id="388" r:id="rId19"/>
    <p:sldId id="278" r:id="rId20"/>
    <p:sldId id="279" r:id="rId21"/>
    <p:sldId id="273" r:id="rId22"/>
    <p:sldId id="434" r:id="rId23"/>
    <p:sldId id="435" r:id="rId24"/>
    <p:sldId id="436" r:id="rId25"/>
    <p:sldId id="437" r:id="rId26"/>
    <p:sldId id="431" r:id="rId27"/>
    <p:sldId id="432" r:id="rId28"/>
    <p:sldId id="277" r:id="rId29"/>
    <p:sldId id="429" r:id="rId30"/>
    <p:sldId id="31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83" autoAdjust="0"/>
  </p:normalViewPr>
  <p:slideViewPr>
    <p:cSldViewPr snapToGrid="0" showGuides="1">
      <p:cViewPr varScale="1">
        <p:scale>
          <a:sx n="68" d="100"/>
          <a:sy n="68" d="100"/>
        </p:scale>
        <p:origin x="592" y="48"/>
      </p:cViewPr>
      <p:guideLst>
        <p:guide orient="horz" pos="19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D4569-64E3-459C-8DC3-A81F00B6FD8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2FC264-37FF-4BE9-91A4-A72A0C37575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1" dirty="0">
              <a:solidFill>
                <a:schemeClr val="dk1"/>
              </a:solidFill>
              <a:latin typeface="+mn-lt"/>
              <a:ea typeface="+mn-ea"/>
              <a:cs typeface="+mn-cs"/>
            </a:rPr>
            <a:t>Санитарное содержание палат, специализированных кабинетов, перемещение материальных объектов и медицинских отходов, уход за телом умершего человека </a:t>
          </a:r>
          <a:endParaRPr lang="ru-RU" sz="2000" b="1" dirty="0"/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B8FD7CE7-50D8-4627-87CB-A17FB8B0A7EE}" type="parTrans" cxnId="{F01FC6CF-A993-4856-A4D1-AE4256F55D22}">
      <dgm:prSet/>
      <dgm:spPr/>
      <dgm:t>
        <a:bodyPr/>
        <a:lstStyle/>
        <a:p>
          <a:endParaRPr lang="ru-RU"/>
        </a:p>
      </dgm:t>
    </dgm:pt>
    <dgm:pt modelId="{823B79A0-55B4-4F59-8644-64D783892F9D}" type="sibTrans" cxnId="{F01FC6CF-A993-4856-A4D1-AE4256F55D22}">
      <dgm:prSet/>
      <dgm:spPr/>
      <dgm:t>
        <a:bodyPr/>
        <a:lstStyle/>
        <a:p>
          <a:endParaRPr lang="ru-RU"/>
        </a:p>
      </dgm:t>
    </dgm:pt>
    <dgm:pt modelId="{3EDFECBB-93A9-4ED2-9E0F-3735F2F114F5}">
      <dgm:prSet phldrT="[Текст]" custT="1"/>
      <dgm:spPr/>
      <dgm:t>
        <a:bodyPr/>
        <a:lstStyle/>
        <a:p>
          <a:pPr algn="ctr"/>
          <a:r>
            <a:rPr lang="ru-RU" sz="1800" b="1" dirty="0"/>
            <a:t>2. Санитарное содержание помещений, оборудования, инвентаря </a:t>
          </a:r>
        </a:p>
      </dgm:t>
    </dgm:pt>
    <dgm:pt modelId="{0209CE66-5165-450F-8937-CAB45480244F}" type="parTrans" cxnId="{A271988C-A70A-4D69-97EA-6BA76451DB30}">
      <dgm:prSet/>
      <dgm:spPr/>
      <dgm:t>
        <a:bodyPr/>
        <a:lstStyle/>
        <a:p>
          <a:endParaRPr lang="ru-RU"/>
        </a:p>
      </dgm:t>
    </dgm:pt>
    <dgm:pt modelId="{B3FB7BCD-A65C-4BD7-8EE9-308A816A8B4A}" type="sibTrans" cxnId="{A271988C-A70A-4D69-97EA-6BA76451DB30}">
      <dgm:prSet/>
      <dgm:spPr/>
      <dgm:t>
        <a:bodyPr/>
        <a:lstStyle/>
        <a:p>
          <a:endParaRPr lang="ru-RU"/>
        </a:p>
      </dgm:t>
    </dgm:pt>
    <dgm:pt modelId="{E56094D9-D0BC-4F4C-A3AD-E729FA2B911F}">
      <dgm:prSet custT="1"/>
      <dgm:spPr/>
      <dgm:t>
        <a:bodyPr/>
        <a:lstStyle/>
        <a:p>
          <a:r>
            <a:rPr lang="ru-RU" sz="1800" b="1" dirty="0"/>
            <a:t>1. Перемещение и транспортировка материальных объектов и медицинских отходов </a:t>
          </a:r>
        </a:p>
      </dgm:t>
    </dgm:pt>
    <dgm:pt modelId="{E3DAA187-6F05-4974-B5AE-40A5F937B143}" type="parTrans" cxnId="{82657627-EA64-4968-9A08-584144D53D55}">
      <dgm:prSet/>
      <dgm:spPr/>
      <dgm:t>
        <a:bodyPr/>
        <a:lstStyle/>
        <a:p>
          <a:endParaRPr lang="ru-RU"/>
        </a:p>
      </dgm:t>
    </dgm:pt>
    <dgm:pt modelId="{9F677E98-1514-4064-A5A0-0582DCEA66A5}" type="sibTrans" cxnId="{82657627-EA64-4968-9A08-584144D53D55}">
      <dgm:prSet/>
      <dgm:spPr/>
      <dgm:t>
        <a:bodyPr/>
        <a:lstStyle/>
        <a:p>
          <a:endParaRPr lang="ru-RU"/>
        </a:p>
      </dgm:t>
    </dgm:pt>
    <dgm:pt modelId="{57152BC5-4AAB-4FD6-82C9-A47C05208ABC}">
      <dgm:prSet custT="1"/>
      <dgm:spPr/>
      <dgm:t>
        <a:bodyPr/>
        <a:lstStyle/>
        <a:p>
          <a:r>
            <a:rPr lang="ru-RU" sz="1800" b="1" dirty="0"/>
            <a:t>3. Уход за телом умершего человека  </a:t>
          </a:r>
        </a:p>
      </dgm:t>
    </dgm:pt>
    <dgm:pt modelId="{261CB18C-E5D2-475A-BA43-6D44A30C6994}" type="parTrans" cxnId="{EB54E371-6AC9-4860-B85B-EADDAFF426BB}">
      <dgm:prSet/>
      <dgm:spPr/>
      <dgm:t>
        <a:bodyPr/>
        <a:lstStyle/>
        <a:p>
          <a:endParaRPr lang="ru-RU"/>
        </a:p>
      </dgm:t>
    </dgm:pt>
    <dgm:pt modelId="{1E0FF178-6ABB-4DB9-B2A8-93EE8FDAAAF7}" type="sibTrans" cxnId="{EB54E371-6AC9-4860-B85B-EADDAFF426BB}">
      <dgm:prSet/>
      <dgm:spPr/>
      <dgm:t>
        <a:bodyPr/>
        <a:lstStyle/>
        <a:p>
          <a:endParaRPr lang="ru-RU"/>
        </a:p>
      </dgm:t>
    </dgm:pt>
    <dgm:pt modelId="{BD2D59FB-40E4-43FC-8B09-192031EDF0AE}" type="pres">
      <dgm:prSet presAssocID="{556D4569-64E3-459C-8DC3-A81F00B6FD8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5343FE-92D1-4D09-AAC6-D626F76B0B50}" type="pres">
      <dgm:prSet presAssocID="{D52FC264-37FF-4BE9-91A4-A72A0C375758}" presName="hierRoot1" presStyleCnt="0"/>
      <dgm:spPr/>
    </dgm:pt>
    <dgm:pt modelId="{D60DB29A-0C06-4BA9-B6FC-508EC9580175}" type="pres">
      <dgm:prSet presAssocID="{D52FC264-37FF-4BE9-91A4-A72A0C375758}" presName="composite" presStyleCnt="0"/>
      <dgm:spPr/>
    </dgm:pt>
    <dgm:pt modelId="{0F573583-EDD4-49DE-B816-B29EF1E7D974}" type="pres">
      <dgm:prSet presAssocID="{D52FC264-37FF-4BE9-91A4-A72A0C375758}" presName="background" presStyleLbl="node0" presStyleIdx="0" presStyleCnt="1"/>
      <dgm:spPr/>
    </dgm:pt>
    <dgm:pt modelId="{DB7CFAD5-75B0-442B-9219-B7FD0B9690C3}" type="pres">
      <dgm:prSet presAssocID="{D52FC264-37FF-4BE9-91A4-A72A0C375758}" presName="text" presStyleLbl="fgAcc0" presStyleIdx="0" presStyleCnt="1" custScaleX="236435" custScaleY="126079" custLinFactNeighborX="2180" custLinFactNeighborY="664">
        <dgm:presLayoutVars>
          <dgm:chPref val="3"/>
        </dgm:presLayoutVars>
      </dgm:prSet>
      <dgm:spPr/>
    </dgm:pt>
    <dgm:pt modelId="{49AE0774-608E-4127-99EE-A04B2F2DE2E7}" type="pres">
      <dgm:prSet presAssocID="{D52FC264-37FF-4BE9-91A4-A72A0C375758}" presName="hierChild2" presStyleCnt="0"/>
      <dgm:spPr/>
    </dgm:pt>
    <dgm:pt modelId="{6B7CC75A-66C3-47BA-BE11-1F77DEB39195}" type="pres">
      <dgm:prSet presAssocID="{E3DAA187-6F05-4974-B5AE-40A5F937B143}" presName="Name10" presStyleLbl="parChTrans1D2" presStyleIdx="0" presStyleCnt="3"/>
      <dgm:spPr/>
    </dgm:pt>
    <dgm:pt modelId="{CD2B60C6-E841-4183-ACFA-51298B1ABD82}" type="pres">
      <dgm:prSet presAssocID="{E56094D9-D0BC-4F4C-A3AD-E729FA2B911F}" presName="hierRoot2" presStyleCnt="0"/>
      <dgm:spPr/>
    </dgm:pt>
    <dgm:pt modelId="{6695D4A2-2C8C-44A8-BD6A-C0D7B06537C1}" type="pres">
      <dgm:prSet presAssocID="{E56094D9-D0BC-4F4C-A3AD-E729FA2B911F}" presName="composite2" presStyleCnt="0"/>
      <dgm:spPr/>
    </dgm:pt>
    <dgm:pt modelId="{1C7F11F4-35C6-47DF-9633-ED16CD496A90}" type="pres">
      <dgm:prSet presAssocID="{E56094D9-D0BC-4F4C-A3AD-E729FA2B911F}" presName="background2" presStyleLbl="node2" presStyleIdx="0" presStyleCnt="3"/>
      <dgm:spPr/>
    </dgm:pt>
    <dgm:pt modelId="{1A93D57C-3165-412E-84B8-CB1C0328A77C}" type="pres">
      <dgm:prSet presAssocID="{E56094D9-D0BC-4F4C-A3AD-E729FA2B911F}" presName="text2" presStyleLbl="fgAcc2" presStyleIdx="0" presStyleCnt="3" custLinFactNeighborX="-3934" custLinFactNeighborY="1081">
        <dgm:presLayoutVars>
          <dgm:chPref val="3"/>
        </dgm:presLayoutVars>
      </dgm:prSet>
      <dgm:spPr/>
    </dgm:pt>
    <dgm:pt modelId="{CB46B8B4-A5B8-4D84-9CAF-EFA4AB4E6660}" type="pres">
      <dgm:prSet presAssocID="{E56094D9-D0BC-4F4C-A3AD-E729FA2B911F}" presName="hierChild3" presStyleCnt="0"/>
      <dgm:spPr/>
    </dgm:pt>
    <dgm:pt modelId="{A2248520-AF2B-4269-A58E-B7AE1B958DE7}" type="pres">
      <dgm:prSet presAssocID="{0209CE66-5165-450F-8937-CAB45480244F}" presName="Name10" presStyleLbl="parChTrans1D2" presStyleIdx="1" presStyleCnt="3"/>
      <dgm:spPr/>
    </dgm:pt>
    <dgm:pt modelId="{E4D79859-E0E4-458F-952F-8FB48FCA1A60}" type="pres">
      <dgm:prSet presAssocID="{3EDFECBB-93A9-4ED2-9E0F-3735F2F114F5}" presName="hierRoot2" presStyleCnt="0"/>
      <dgm:spPr/>
    </dgm:pt>
    <dgm:pt modelId="{FECEC7FD-DB84-42FE-8C9C-28AF369CA94D}" type="pres">
      <dgm:prSet presAssocID="{3EDFECBB-93A9-4ED2-9E0F-3735F2F114F5}" presName="composite2" presStyleCnt="0"/>
      <dgm:spPr/>
    </dgm:pt>
    <dgm:pt modelId="{90E02971-5618-41A7-AD42-D5772E25DB3D}" type="pres">
      <dgm:prSet presAssocID="{3EDFECBB-93A9-4ED2-9E0F-3735F2F114F5}" presName="background2" presStyleLbl="node2" presStyleIdx="1" presStyleCnt="3"/>
      <dgm:spPr/>
    </dgm:pt>
    <dgm:pt modelId="{6D833A72-7BC0-4295-9EFE-00ADF4E10B93}" type="pres">
      <dgm:prSet presAssocID="{3EDFECBB-93A9-4ED2-9E0F-3735F2F114F5}" presName="text2" presStyleLbl="fgAcc2" presStyleIdx="1" presStyleCnt="3">
        <dgm:presLayoutVars>
          <dgm:chPref val="3"/>
        </dgm:presLayoutVars>
      </dgm:prSet>
      <dgm:spPr/>
    </dgm:pt>
    <dgm:pt modelId="{6FCE064E-8DEF-49F6-8C0F-9E2693CC6D67}" type="pres">
      <dgm:prSet presAssocID="{3EDFECBB-93A9-4ED2-9E0F-3735F2F114F5}" presName="hierChild3" presStyleCnt="0"/>
      <dgm:spPr/>
    </dgm:pt>
    <dgm:pt modelId="{F2483623-CE35-41B3-A123-D57EF9B79029}" type="pres">
      <dgm:prSet presAssocID="{261CB18C-E5D2-475A-BA43-6D44A30C6994}" presName="Name10" presStyleLbl="parChTrans1D2" presStyleIdx="2" presStyleCnt="3"/>
      <dgm:spPr/>
    </dgm:pt>
    <dgm:pt modelId="{7BCBD2B1-384C-4330-8D66-50F7517BF68E}" type="pres">
      <dgm:prSet presAssocID="{57152BC5-4AAB-4FD6-82C9-A47C05208ABC}" presName="hierRoot2" presStyleCnt="0"/>
      <dgm:spPr/>
    </dgm:pt>
    <dgm:pt modelId="{DB1D361A-1A0D-4C86-9F35-DE5B2964514E}" type="pres">
      <dgm:prSet presAssocID="{57152BC5-4AAB-4FD6-82C9-A47C05208ABC}" presName="composite2" presStyleCnt="0"/>
      <dgm:spPr/>
    </dgm:pt>
    <dgm:pt modelId="{E92F3307-D6E3-4C41-869E-488550B9027A}" type="pres">
      <dgm:prSet presAssocID="{57152BC5-4AAB-4FD6-82C9-A47C05208ABC}" presName="background2" presStyleLbl="node2" presStyleIdx="2" presStyleCnt="3"/>
      <dgm:spPr/>
    </dgm:pt>
    <dgm:pt modelId="{65619094-2F82-4111-A42E-AD3EEF9B7843}" type="pres">
      <dgm:prSet presAssocID="{57152BC5-4AAB-4FD6-82C9-A47C05208ABC}" presName="text2" presStyleLbl="fgAcc2" presStyleIdx="2" presStyleCnt="3">
        <dgm:presLayoutVars>
          <dgm:chPref val="3"/>
        </dgm:presLayoutVars>
      </dgm:prSet>
      <dgm:spPr/>
    </dgm:pt>
    <dgm:pt modelId="{DB03164E-7D41-4803-900F-6C1E19FFAEC8}" type="pres">
      <dgm:prSet presAssocID="{57152BC5-4AAB-4FD6-82C9-A47C05208ABC}" presName="hierChild3" presStyleCnt="0"/>
      <dgm:spPr/>
    </dgm:pt>
  </dgm:ptLst>
  <dgm:cxnLst>
    <dgm:cxn modelId="{82657627-EA64-4968-9A08-584144D53D55}" srcId="{D52FC264-37FF-4BE9-91A4-A72A0C375758}" destId="{E56094D9-D0BC-4F4C-A3AD-E729FA2B911F}" srcOrd="0" destOrd="0" parTransId="{E3DAA187-6F05-4974-B5AE-40A5F937B143}" sibTransId="{9F677E98-1514-4064-A5A0-0582DCEA66A5}"/>
    <dgm:cxn modelId="{437EFB41-0AED-408B-88CD-26E211E516A6}" type="presOf" srcId="{0209CE66-5165-450F-8937-CAB45480244F}" destId="{A2248520-AF2B-4269-A58E-B7AE1B958DE7}" srcOrd="0" destOrd="0" presId="urn:microsoft.com/office/officeart/2005/8/layout/hierarchy1"/>
    <dgm:cxn modelId="{EB54E371-6AC9-4860-B85B-EADDAFF426BB}" srcId="{D52FC264-37FF-4BE9-91A4-A72A0C375758}" destId="{57152BC5-4AAB-4FD6-82C9-A47C05208ABC}" srcOrd="2" destOrd="0" parTransId="{261CB18C-E5D2-475A-BA43-6D44A30C6994}" sibTransId="{1E0FF178-6ABB-4DB9-B2A8-93EE8FDAAAF7}"/>
    <dgm:cxn modelId="{DDA60475-DECC-44FD-B8E0-D9F3356B4DCA}" type="presOf" srcId="{E3DAA187-6F05-4974-B5AE-40A5F937B143}" destId="{6B7CC75A-66C3-47BA-BE11-1F77DEB39195}" srcOrd="0" destOrd="0" presId="urn:microsoft.com/office/officeart/2005/8/layout/hierarchy1"/>
    <dgm:cxn modelId="{F2D54F55-2258-4CEA-AD82-FEC4FF10E31E}" type="presOf" srcId="{D52FC264-37FF-4BE9-91A4-A72A0C375758}" destId="{DB7CFAD5-75B0-442B-9219-B7FD0B9690C3}" srcOrd="0" destOrd="0" presId="urn:microsoft.com/office/officeart/2005/8/layout/hierarchy1"/>
    <dgm:cxn modelId="{A271988C-A70A-4D69-97EA-6BA76451DB30}" srcId="{D52FC264-37FF-4BE9-91A4-A72A0C375758}" destId="{3EDFECBB-93A9-4ED2-9E0F-3735F2F114F5}" srcOrd="1" destOrd="0" parTransId="{0209CE66-5165-450F-8937-CAB45480244F}" sibTransId="{B3FB7BCD-A65C-4BD7-8EE9-308A816A8B4A}"/>
    <dgm:cxn modelId="{1F08AD99-599F-4506-91E6-EE13FC7BD879}" type="presOf" srcId="{E56094D9-D0BC-4F4C-A3AD-E729FA2B911F}" destId="{1A93D57C-3165-412E-84B8-CB1C0328A77C}" srcOrd="0" destOrd="0" presId="urn:microsoft.com/office/officeart/2005/8/layout/hierarchy1"/>
    <dgm:cxn modelId="{ED761AA0-1379-47A1-850B-FAE2BD822B09}" type="presOf" srcId="{57152BC5-4AAB-4FD6-82C9-A47C05208ABC}" destId="{65619094-2F82-4111-A42E-AD3EEF9B7843}" srcOrd="0" destOrd="0" presId="urn:microsoft.com/office/officeart/2005/8/layout/hierarchy1"/>
    <dgm:cxn modelId="{65EFF1AE-6015-4BBB-8B76-E1D542BAF116}" type="presOf" srcId="{556D4569-64E3-459C-8DC3-A81F00B6FD8E}" destId="{BD2D59FB-40E4-43FC-8B09-192031EDF0AE}" srcOrd="0" destOrd="0" presId="urn:microsoft.com/office/officeart/2005/8/layout/hierarchy1"/>
    <dgm:cxn modelId="{91BFB0C8-6747-4EBA-8297-C2E16A4522F7}" type="presOf" srcId="{3EDFECBB-93A9-4ED2-9E0F-3735F2F114F5}" destId="{6D833A72-7BC0-4295-9EFE-00ADF4E10B93}" srcOrd="0" destOrd="0" presId="urn:microsoft.com/office/officeart/2005/8/layout/hierarchy1"/>
    <dgm:cxn modelId="{F01FC6CF-A993-4856-A4D1-AE4256F55D22}" srcId="{556D4569-64E3-459C-8DC3-A81F00B6FD8E}" destId="{D52FC264-37FF-4BE9-91A4-A72A0C375758}" srcOrd="0" destOrd="0" parTransId="{B8FD7CE7-50D8-4627-87CB-A17FB8B0A7EE}" sibTransId="{823B79A0-55B4-4F59-8644-64D783892F9D}"/>
    <dgm:cxn modelId="{2511C0DE-BED2-4A0E-A606-749A10F8F48B}" type="presOf" srcId="{261CB18C-E5D2-475A-BA43-6D44A30C6994}" destId="{F2483623-CE35-41B3-A123-D57EF9B79029}" srcOrd="0" destOrd="0" presId="urn:microsoft.com/office/officeart/2005/8/layout/hierarchy1"/>
    <dgm:cxn modelId="{18F3A69B-EE53-4BB1-92D9-675CF7494FCC}" type="presParOf" srcId="{BD2D59FB-40E4-43FC-8B09-192031EDF0AE}" destId="{915343FE-92D1-4D09-AAC6-D626F76B0B50}" srcOrd="0" destOrd="0" presId="urn:microsoft.com/office/officeart/2005/8/layout/hierarchy1"/>
    <dgm:cxn modelId="{DD7F7760-D1B2-46E0-9C1C-8743619B5AA7}" type="presParOf" srcId="{915343FE-92D1-4D09-AAC6-D626F76B0B50}" destId="{D60DB29A-0C06-4BA9-B6FC-508EC9580175}" srcOrd="0" destOrd="0" presId="urn:microsoft.com/office/officeart/2005/8/layout/hierarchy1"/>
    <dgm:cxn modelId="{52265DE7-9385-4839-AA6D-D9E295C046F7}" type="presParOf" srcId="{D60DB29A-0C06-4BA9-B6FC-508EC9580175}" destId="{0F573583-EDD4-49DE-B816-B29EF1E7D974}" srcOrd="0" destOrd="0" presId="urn:microsoft.com/office/officeart/2005/8/layout/hierarchy1"/>
    <dgm:cxn modelId="{2D0F5F0B-24AA-4033-B827-493CCE7D7B6B}" type="presParOf" srcId="{D60DB29A-0C06-4BA9-B6FC-508EC9580175}" destId="{DB7CFAD5-75B0-442B-9219-B7FD0B9690C3}" srcOrd="1" destOrd="0" presId="urn:microsoft.com/office/officeart/2005/8/layout/hierarchy1"/>
    <dgm:cxn modelId="{380B1FFA-DF08-4830-84C7-D870E2D30DE8}" type="presParOf" srcId="{915343FE-92D1-4D09-AAC6-D626F76B0B50}" destId="{49AE0774-608E-4127-99EE-A04B2F2DE2E7}" srcOrd="1" destOrd="0" presId="urn:microsoft.com/office/officeart/2005/8/layout/hierarchy1"/>
    <dgm:cxn modelId="{F292A7D7-929C-437F-B5E4-9CD9A882DAAD}" type="presParOf" srcId="{49AE0774-608E-4127-99EE-A04B2F2DE2E7}" destId="{6B7CC75A-66C3-47BA-BE11-1F77DEB39195}" srcOrd="0" destOrd="0" presId="urn:microsoft.com/office/officeart/2005/8/layout/hierarchy1"/>
    <dgm:cxn modelId="{33520767-27C4-402A-BAAF-B36C1F630AB0}" type="presParOf" srcId="{49AE0774-608E-4127-99EE-A04B2F2DE2E7}" destId="{CD2B60C6-E841-4183-ACFA-51298B1ABD82}" srcOrd="1" destOrd="0" presId="urn:microsoft.com/office/officeart/2005/8/layout/hierarchy1"/>
    <dgm:cxn modelId="{F22FDA62-75D7-4B70-88FD-917DF5B20990}" type="presParOf" srcId="{CD2B60C6-E841-4183-ACFA-51298B1ABD82}" destId="{6695D4A2-2C8C-44A8-BD6A-C0D7B06537C1}" srcOrd="0" destOrd="0" presId="urn:microsoft.com/office/officeart/2005/8/layout/hierarchy1"/>
    <dgm:cxn modelId="{0AD74457-CAC6-45EE-BABF-4AD4FB653B72}" type="presParOf" srcId="{6695D4A2-2C8C-44A8-BD6A-C0D7B06537C1}" destId="{1C7F11F4-35C6-47DF-9633-ED16CD496A90}" srcOrd="0" destOrd="0" presId="urn:microsoft.com/office/officeart/2005/8/layout/hierarchy1"/>
    <dgm:cxn modelId="{2F8BC1F9-6C53-474C-8025-A293C5DF4B65}" type="presParOf" srcId="{6695D4A2-2C8C-44A8-BD6A-C0D7B06537C1}" destId="{1A93D57C-3165-412E-84B8-CB1C0328A77C}" srcOrd="1" destOrd="0" presId="urn:microsoft.com/office/officeart/2005/8/layout/hierarchy1"/>
    <dgm:cxn modelId="{10FF824C-2F72-42BC-A43E-E5B707C732AD}" type="presParOf" srcId="{CD2B60C6-E841-4183-ACFA-51298B1ABD82}" destId="{CB46B8B4-A5B8-4D84-9CAF-EFA4AB4E6660}" srcOrd="1" destOrd="0" presId="urn:microsoft.com/office/officeart/2005/8/layout/hierarchy1"/>
    <dgm:cxn modelId="{6909F8AE-BA52-495C-8EB5-DCFF22692EBA}" type="presParOf" srcId="{49AE0774-608E-4127-99EE-A04B2F2DE2E7}" destId="{A2248520-AF2B-4269-A58E-B7AE1B958DE7}" srcOrd="2" destOrd="0" presId="urn:microsoft.com/office/officeart/2005/8/layout/hierarchy1"/>
    <dgm:cxn modelId="{09275519-839A-4816-B1E6-34FF24E7FCAA}" type="presParOf" srcId="{49AE0774-608E-4127-99EE-A04B2F2DE2E7}" destId="{E4D79859-E0E4-458F-952F-8FB48FCA1A60}" srcOrd="3" destOrd="0" presId="urn:microsoft.com/office/officeart/2005/8/layout/hierarchy1"/>
    <dgm:cxn modelId="{45C366F7-3CA5-4CF4-9D0C-A38D310CC594}" type="presParOf" srcId="{E4D79859-E0E4-458F-952F-8FB48FCA1A60}" destId="{FECEC7FD-DB84-42FE-8C9C-28AF369CA94D}" srcOrd="0" destOrd="0" presId="urn:microsoft.com/office/officeart/2005/8/layout/hierarchy1"/>
    <dgm:cxn modelId="{2A3DDC6C-5B01-45DA-9C50-E316CBDE2E40}" type="presParOf" srcId="{FECEC7FD-DB84-42FE-8C9C-28AF369CA94D}" destId="{90E02971-5618-41A7-AD42-D5772E25DB3D}" srcOrd="0" destOrd="0" presId="urn:microsoft.com/office/officeart/2005/8/layout/hierarchy1"/>
    <dgm:cxn modelId="{2144DACF-F713-4029-B39A-E2504CE9100C}" type="presParOf" srcId="{FECEC7FD-DB84-42FE-8C9C-28AF369CA94D}" destId="{6D833A72-7BC0-4295-9EFE-00ADF4E10B93}" srcOrd="1" destOrd="0" presId="urn:microsoft.com/office/officeart/2005/8/layout/hierarchy1"/>
    <dgm:cxn modelId="{81146952-70FE-4C0E-8960-E9CD85EB423C}" type="presParOf" srcId="{E4D79859-E0E4-458F-952F-8FB48FCA1A60}" destId="{6FCE064E-8DEF-49F6-8C0F-9E2693CC6D67}" srcOrd="1" destOrd="0" presId="urn:microsoft.com/office/officeart/2005/8/layout/hierarchy1"/>
    <dgm:cxn modelId="{C63F7FDD-1B91-46A7-B988-0CA229AA6941}" type="presParOf" srcId="{49AE0774-608E-4127-99EE-A04B2F2DE2E7}" destId="{F2483623-CE35-41B3-A123-D57EF9B79029}" srcOrd="4" destOrd="0" presId="urn:microsoft.com/office/officeart/2005/8/layout/hierarchy1"/>
    <dgm:cxn modelId="{5C55CD59-6751-42AC-B969-B4301976AF58}" type="presParOf" srcId="{49AE0774-608E-4127-99EE-A04B2F2DE2E7}" destId="{7BCBD2B1-384C-4330-8D66-50F7517BF68E}" srcOrd="5" destOrd="0" presId="urn:microsoft.com/office/officeart/2005/8/layout/hierarchy1"/>
    <dgm:cxn modelId="{B6F530E5-805C-4812-A7AF-3A4B9E54EAD8}" type="presParOf" srcId="{7BCBD2B1-384C-4330-8D66-50F7517BF68E}" destId="{DB1D361A-1A0D-4C86-9F35-DE5B2964514E}" srcOrd="0" destOrd="0" presId="urn:microsoft.com/office/officeart/2005/8/layout/hierarchy1"/>
    <dgm:cxn modelId="{C0991666-5E4B-4000-A6BD-2563CB8B891A}" type="presParOf" srcId="{DB1D361A-1A0D-4C86-9F35-DE5B2964514E}" destId="{E92F3307-D6E3-4C41-869E-488550B9027A}" srcOrd="0" destOrd="0" presId="urn:microsoft.com/office/officeart/2005/8/layout/hierarchy1"/>
    <dgm:cxn modelId="{E0EC1C63-BFC3-45AF-BC2A-5AC4572A9EE2}" type="presParOf" srcId="{DB1D361A-1A0D-4C86-9F35-DE5B2964514E}" destId="{65619094-2F82-4111-A42E-AD3EEF9B7843}" srcOrd="1" destOrd="0" presId="urn:microsoft.com/office/officeart/2005/8/layout/hierarchy1"/>
    <dgm:cxn modelId="{578A5CD8-A33A-4B51-89DA-EF3187FA0FC2}" type="presParOf" srcId="{7BCBD2B1-384C-4330-8D66-50F7517BF68E}" destId="{DB03164E-7D41-4803-900F-6C1E19FFAE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83623-CE35-41B3-A123-D57EF9B79029}">
      <dsp:nvSpPr>
        <dsp:cNvPr id="0" name=""/>
        <dsp:cNvSpPr/>
      </dsp:nvSpPr>
      <dsp:spPr>
        <a:xfrm>
          <a:off x="4361817" y="2530405"/>
          <a:ext cx="3002267" cy="716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141"/>
              </a:lnTo>
              <a:lnTo>
                <a:pt x="3002267" y="485141"/>
              </a:lnTo>
              <a:lnTo>
                <a:pt x="3002267" y="7168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48520-AF2B-4269-A58E-B7AE1B958DE7}">
      <dsp:nvSpPr>
        <dsp:cNvPr id="0" name=""/>
        <dsp:cNvSpPr/>
      </dsp:nvSpPr>
      <dsp:spPr>
        <a:xfrm>
          <a:off x="4261575" y="2530405"/>
          <a:ext cx="91440" cy="716831"/>
        </a:xfrm>
        <a:custGeom>
          <a:avLst/>
          <a:gdLst/>
          <a:ahLst/>
          <a:cxnLst/>
          <a:rect l="0" t="0" r="0" b="0"/>
          <a:pathLst>
            <a:path>
              <a:moveTo>
                <a:pt x="100242" y="0"/>
              </a:moveTo>
              <a:lnTo>
                <a:pt x="100242" y="485141"/>
              </a:lnTo>
              <a:lnTo>
                <a:pt x="45720" y="485141"/>
              </a:lnTo>
              <a:lnTo>
                <a:pt x="45720" y="7168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CC75A-66C3-47BA-BE11-1F77DEB39195}">
      <dsp:nvSpPr>
        <dsp:cNvPr id="0" name=""/>
        <dsp:cNvSpPr/>
      </dsp:nvSpPr>
      <dsp:spPr>
        <a:xfrm>
          <a:off x="1152115" y="2530405"/>
          <a:ext cx="3209701" cy="733999"/>
        </a:xfrm>
        <a:custGeom>
          <a:avLst/>
          <a:gdLst/>
          <a:ahLst/>
          <a:cxnLst/>
          <a:rect l="0" t="0" r="0" b="0"/>
          <a:pathLst>
            <a:path>
              <a:moveTo>
                <a:pt x="3209701" y="0"/>
              </a:moveTo>
              <a:lnTo>
                <a:pt x="3209701" y="502308"/>
              </a:lnTo>
              <a:lnTo>
                <a:pt x="0" y="502308"/>
              </a:lnTo>
              <a:lnTo>
                <a:pt x="0" y="733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73583-EDD4-49DE-B816-B29EF1E7D974}">
      <dsp:nvSpPr>
        <dsp:cNvPr id="0" name=""/>
        <dsp:cNvSpPr/>
      </dsp:nvSpPr>
      <dsp:spPr>
        <a:xfrm>
          <a:off x="1405185" y="528092"/>
          <a:ext cx="5913262" cy="2002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FAD5-75B0-442B-9219-B7FD0B9690C3}">
      <dsp:nvSpPr>
        <dsp:cNvPr id="0" name=""/>
        <dsp:cNvSpPr/>
      </dsp:nvSpPr>
      <dsp:spPr>
        <a:xfrm>
          <a:off x="1683075" y="792088"/>
          <a:ext cx="5913262" cy="2002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1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Санитарное содержание палат, специализированных кабинетов, перемещение материальных объектов и медицинских отходов, уход за телом умершего человека </a:t>
          </a:r>
          <a:endParaRPr lang="ru-RU" sz="2000" b="1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>
        <a:off x="1741721" y="850734"/>
        <a:ext cx="5795970" cy="1885020"/>
      </dsp:txXfrm>
    </dsp:sp>
    <dsp:sp modelId="{1C7F11F4-35C6-47DF-9633-ED16CD496A90}">
      <dsp:nvSpPr>
        <dsp:cNvPr id="0" name=""/>
        <dsp:cNvSpPr/>
      </dsp:nvSpPr>
      <dsp:spPr>
        <a:xfrm>
          <a:off x="-98389" y="3264405"/>
          <a:ext cx="2501009" cy="1588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3D57C-3165-412E-84B8-CB1C0328A77C}">
      <dsp:nvSpPr>
        <dsp:cNvPr id="0" name=""/>
        <dsp:cNvSpPr/>
      </dsp:nvSpPr>
      <dsp:spPr>
        <a:xfrm>
          <a:off x="179500" y="3528400"/>
          <a:ext cx="2501009" cy="1588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1. Перемещение и транспортировка материальных объектов и медицинских отходов </a:t>
          </a:r>
        </a:p>
      </dsp:txBody>
      <dsp:txXfrm>
        <a:off x="226015" y="3574915"/>
        <a:ext cx="2407979" cy="1495111"/>
      </dsp:txXfrm>
    </dsp:sp>
    <dsp:sp modelId="{90E02971-5618-41A7-AD42-D5772E25DB3D}">
      <dsp:nvSpPr>
        <dsp:cNvPr id="0" name=""/>
        <dsp:cNvSpPr/>
      </dsp:nvSpPr>
      <dsp:spPr>
        <a:xfrm>
          <a:off x="3056790" y="3247237"/>
          <a:ext cx="2501009" cy="1588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33A72-7BC0-4295-9EFE-00ADF4E10B93}">
      <dsp:nvSpPr>
        <dsp:cNvPr id="0" name=""/>
        <dsp:cNvSpPr/>
      </dsp:nvSpPr>
      <dsp:spPr>
        <a:xfrm>
          <a:off x="3334680" y="3511232"/>
          <a:ext cx="2501009" cy="1588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2. Санитарное содержание помещений, оборудования, инвентаря </a:t>
          </a:r>
        </a:p>
      </dsp:txBody>
      <dsp:txXfrm>
        <a:off x="3381195" y="3557747"/>
        <a:ext cx="2407979" cy="1495111"/>
      </dsp:txXfrm>
    </dsp:sp>
    <dsp:sp modelId="{E92F3307-D6E3-4C41-869E-488550B9027A}">
      <dsp:nvSpPr>
        <dsp:cNvPr id="0" name=""/>
        <dsp:cNvSpPr/>
      </dsp:nvSpPr>
      <dsp:spPr>
        <a:xfrm>
          <a:off x="6113580" y="3247237"/>
          <a:ext cx="2501009" cy="1588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19094-2F82-4111-A42E-AD3EEF9B7843}">
      <dsp:nvSpPr>
        <dsp:cNvPr id="0" name=""/>
        <dsp:cNvSpPr/>
      </dsp:nvSpPr>
      <dsp:spPr>
        <a:xfrm>
          <a:off x="6391469" y="3511232"/>
          <a:ext cx="2501009" cy="1588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3. Уход за телом умершего человека  </a:t>
          </a:r>
        </a:p>
      </dsp:txBody>
      <dsp:txXfrm>
        <a:off x="6437984" y="3557747"/>
        <a:ext cx="2407979" cy="1495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9E03D-EF27-42F4-8FD2-3B40ECE19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175406-3856-4907-BD06-8F216C99E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06C9C9-CCD0-49EF-AFF4-D6CE24511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2B4199-9F91-4A2D-B371-6FC45BF2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AFC6E9-5451-44F4-9B97-B35899CB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94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B2B7F-77B4-4399-9CF3-24A8517D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D3710A-2422-4186-8F7C-20D5859B5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A64C6-ECDC-4E25-980D-A0D633627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A90F24-CE47-4CD3-881F-A52AB1CE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446182-0F80-4FAD-A652-805B921A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2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750833-F48B-4F10-99C9-A8C1B102A7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67D345-C25C-4100-A488-BC7B1E908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D984D1-A42A-486E-815F-E6074326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5E8508-A36D-4459-949B-2A5C53D7F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17D0CB-430E-4181-9A22-D0B46653B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4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2C6AB-3510-4E8F-9402-BE6B2CAE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A0B003-E8BC-4ADF-A761-2C78CB858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44FB8F-2C48-49BF-B189-776B63A75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A4FE23-0561-4B48-B09C-2696FBDE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34A90C-277F-4344-ACFE-5B914BFC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5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01325-9017-42BD-B6AB-CB95D905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F6A4C1-6DFE-400B-A476-5AA9DF46E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4C98A-0FC9-4328-B74C-D6D10FA8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2051C-9CA0-4C67-B9AF-FB72BCE5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0E2BA9-13E4-4094-8097-B2BD29E0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3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EAA53-AD59-4F85-A66C-81BC07A3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6D14E-31CD-4CB1-B280-B636B5BDD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4085CB-30A5-4CD3-B74B-8EF4DDF2B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1A5162-9BD2-4F3F-AC22-58C8DFE6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AB66BD-87EB-4497-9844-F38B822A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52E55A-AE15-4768-84D7-DB7AB07A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4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8540E-75CC-473E-B6A5-618B8BB6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593578-7B56-41C3-A5DA-2C3DA4CBF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92C9D4-3EA6-450A-BA03-D43E34B7A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C37E57-21C0-47AE-9B92-CEE3A9EF4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141263-E794-49EB-831E-67514480D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FA249C-2C9A-4DB9-A8ED-F1552D60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40A4A5-A8CC-403F-ADB1-D096CFBF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0E4C1A-7255-49E2-B8E5-0A2416FF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5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DA42A-E9AF-4FEF-8325-2C82A19F6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43FAB61-1CD3-4BD8-A10B-56143BBD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6968D0-4F8D-4619-9813-DD431892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EE5534-4BD6-4480-9ED8-EA59E748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0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E28CAE-9771-45E4-AB98-8B02C54B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D18CB7-D6FF-4672-955E-BEDA962E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A9D169-CBD1-490E-AC52-8276AC72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6291E-4B3A-4D03-9617-EEBFE44B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FD3BF9-B0B6-4B48-8F9F-ED1DCB94E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C0F9B1-997B-4FDC-A9CC-19FB0F8C9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AD60AF-2621-441F-A2CC-BEA0BB0D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678A5C-9B65-4809-9886-CD9C198F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4B384E-F4BC-4604-AD69-ACC5F354E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0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04C97-075A-45CC-8A53-87817456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969FFA-0C67-4EA2-8442-D73E4D1D4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2E91CE-E526-4ECA-B9A2-9AA2D03CB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35D36-F4EF-486F-B3FB-30620B70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22E0B4-704B-4201-9816-1C2DE9A9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0414FA-DB80-4830-BFD4-E4485D37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64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2D22E-CE12-4A45-981D-57F79ECD7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23E7F-47CD-4E54-AE51-A33A5AE20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BC6C69-D82C-498F-BD91-43C94848C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8FBC9-E6EF-4542-AE3D-BC449EE2194B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05B9F3-6EAC-4D02-B21C-91199341E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D8F091-1088-4D7F-9F99-C7DD22A29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E4E0-3DA3-4A45-B640-5D88ED0E3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9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929A4-F0CC-46F2-B7CD-A7EEF8E22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551" y="1122363"/>
            <a:ext cx="11726172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Профессиональные стандарты – разработка, актуализация, внедрение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FA8390-3D5C-41C0-A912-A2BB70B76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370" y="4951562"/>
            <a:ext cx="8258353" cy="1742536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Волкова Марина Михайловна, </a:t>
            </a:r>
            <a:r>
              <a:rPr lang="ru-RU" b="1" dirty="0" err="1">
                <a:solidFill>
                  <a:srgbClr val="002060"/>
                </a:solidFill>
              </a:rPr>
              <a:t>Сеченовский</a:t>
            </a:r>
            <a:r>
              <a:rPr lang="ru-RU" b="1" dirty="0">
                <a:solidFill>
                  <a:srgbClr val="002060"/>
                </a:solidFill>
              </a:rPr>
              <a:t> Университет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Волков Сергей Русланович, Московский областной медицинский колледж № 1</a:t>
            </a:r>
          </a:p>
        </p:txBody>
      </p:sp>
      <p:pic>
        <p:nvPicPr>
          <p:cNvPr id="1026" name="Picture 2" descr="https://st.depositphotos.com/1173077/1344/v/950/depositphotos_13442875-stock-illustration-nurse-vector.jpg">
            <a:extLst>
              <a:ext uri="{FF2B5EF4-FFF2-40B4-BE49-F238E27FC236}">
                <a16:creationId xmlns:a16="http://schemas.microsoft.com/office/drawing/2014/main" id="{D8587C6C-FA97-43D5-9930-DE539C698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20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7" y="3620060"/>
            <a:ext cx="1897811" cy="26845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37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nfekc-kirov.narod.ru/images/klinika-v-germani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4519" y="3681938"/>
            <a:ext cx="475252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Указал </a:t>
            </a:r>
            <a:r>
              <a:rPr lang="ru-RU" b="1" dirty="0"/>
              <a:t>основную цель </a:t>
            </a:r>
            <a:r>
              <a:rPr lang="ru-RU" dirty="0"/>
              <a:t>вида профессиональной деятельности 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dirty="0"/>
              <a:t>Создание благоприятных и комфортных условий пребывания пациента в медицинской организации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C36C9D-BB0C-4C2C-97ED-67024924F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35" y="3941895"/>
            <a:ext cx="4636647" cy="2627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1CF3937F-59D3-4C43-8282-52DF972713F5}"/>
              </a:ext>
            </a:extLst>
          </p:cNvPr>
          <p:cNvSpPr/>
          <p:nvPr/>
        </p:nvSpPr>
        <p:spPr>
          <a:xfrm flipV="1">
            <a:off x="2262433" y="5336985"/>
            <a:ext cx="367646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516785"/>
              </p:ext>
            </p:extLst>
          </p:nvPr>
        </p:nvGraphicFramePr>
        <p:xfrm>
          <a:off x="688157" y="1472169"/>
          <a:ext cx="10515600" cy="4721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337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Санитар(-</a:t>
                      </a:r>
                      <a:r>
                        <a:rPr lang="ru-RU" sz="2800" dirty="0" err="1"/>
                        <a:t>ка</a:t>
                      </a:r>
                      <a:r>
                        <a:rPr lang="ru-RU" sz="2800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Младшая медицинская сестра по уходу  за больными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870">
                <a:tc>
                  <a:txBody>
                    <a:bodyPr/>
                    <a:lstStyle/>
                    <a:p>
                      <a:r>
                        <a:rPr kumimoji="0"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Санитарное содержание палат, специализированных кабинетов, перемещение материальных объектов и медицинских отходов, уход за телом умершего человека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Оказание медицинских услуг по уходу 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Обобщенные трудовые функции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6A681-1065-4030-83A8-F15A4849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686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br>
              <a:rPr lang="ru-RU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рофессиональный стандарт «Младший медицинский персонал»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12 января 2016 г. № 2н  (зарегистрирован в Минюсте Российской Федерации 08 февраля 2016 г., регистрационный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40993) 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41570A-39AE-493E-9973-CDC35048B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6863"/>
            <a:ext cx="12192000" cy="5020099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/>
              <a:t>Основная цель вида профессиональной деятельности: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</a:rPr>
              <a:t>создание благоприятных и комфортных условий пребывания пациента в медицинской организации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817242F-1DCB-4F11-AE14-A120B92688BA}"/>
              </a:ext>
            </a:extLst>
          </p:cNvPr>
          <p:cNvSpPr/>
          <p:nvPr/>
        </p:nvSpPr>
        <p:spPr>
          <a:xfrm>
            <a:off x="75413" y="3072494"/>
            <a:ext cx="3685881" cy="1857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Санитарное содержание палат, специализированных кабинетов, перемещение материальных объектов и медицинских отходов, уход за телом умершего человека</a:t>
            </a:r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B7E36D1-F31F-49DC-8933-1E7E9EE76624}"/>
              </a:ext>
            </a:extLst>
          </p:cNvPr>
          <p:cNvSpPr/>
          <p:nvPr/>
        </p:nvSpPr>
        <p:spPr>
          <a:xfrm>
            <a:off x="75413" y="5786325"/>
            <a:ext cx="368588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Оказание медицинских услуг по уходу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0B99BCB-253D-4E7F-93BD-8DEF3DB5C8B9}"/>
              </a:ext>
            </a:extLst>
          </p:cNvPr>
          <p:cNvSpPr/>
          <p:nvPr/>
        </p:nvSpPr>
        <p:spPr>
          <a:xfrm>
            <a:off x="0" y="2227263"/>
            <a:ext cx="12113443" cy="365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Обобщенные трудовые функции                               Трудовые функции                        Возможное наименование должности 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DAF472B-98D4-4F6C-8E53-F927F736F409}"/>
              </a:ext>
            </a:extLst>
          </p:cNvPr>
          <p:cNvSpPr/>
          <p:nvPr/>
        </p:nvSpPr>
        <p:spPr>
          <a:xfrm>
            <a:off x="4213779" y="2780924"/>
            <a:ext cx="3685881" cy="767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Перемещение и транспортировка материальных объектов и медицинских отходов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67041A2-7C9A-4D69-ABCE-EBC60F59B528}"/>
              </a:ext>
            </a:extLst>
          </p:cNvPr>
          <p:cNvSpPr/>
          <p:nvPr/>
        </p:nvSpPr>
        <p:spPr>
          <a:xfrm>
            <a:off x="4213779" y="5786325"/>
            <a:ext cx="361046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Профессиональный уход за пациентом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DCEC6FD-BF75-4A61-980F-F6A58F216B7A}"/>
              </a:ext>
            </a:extLst>
          </p:cNvPr>
          <p:cNvSpPr/>
          <p:nvPr/>
        </p:nvSpPr>
        <p:spPr>
          <a:xfrm>
            <a:off x="4260911" y="4453884"/>
            <a:ext cx="3610464" cy="717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Уход за телом умершего человека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4FEEEE6-30D4-4817-AA4B-3F3751E8D779}"/>
              </a:ext>
            </a:extLst>
          </p:cNvPr>
          <p:cNvSpPr/>
          <p:nvPr/>
        </p:nvSpPr>
        <p:spPr>
          <a:xfrm>
            <a:off x="4213779" y="3617404"/>
            <a:ext cx="3685881" cy="767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Санитарное содержание помещений, оборудования, инвентаря </a:t>
            </a:r>
          </a:p>
        </p:txBody>
      </p:sp>
      <p:sp>
        <p:nvSpPr>
          <p:cNvPr id="17" name="Левая фигурная скобка 16">
            <a:extLst>
              <a:ext uri="{FF2B5EF4-FFF2-40B4-BE49-F238E27FC236}">
                <a16:creationId xmlns:a16="http://schemas.microsoft.com/office/drawing/2014/main" id="{53190DE1-CCF8-495D-8F7A-EAFD11D9F641}"/>
              </a:ext>
            </a:extLst>
          </p:cNvPr>
          <p:cNvSpPr/>
          <p:nvPr/>
        </p:nvSpPr>
        <p:spPr>
          <a:xfrm>
            <a:off x="3836707" y="3076563"/>
            <a:ext cx="325133" cy="1857081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1A071E0-8504-454E-A4E9-AFF75F18A3B4}"/>
              </a:ext>
            </a:extLst>
          </p:cNvPr>
          <p:cNvSpPr/>
          <p:nvPr/>
        </p:nvSpPr>
        <p:spPr>
          <a:xfrm>
            <a:off x="8568965" y="3274948"/>
            <a:ext cx="334651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Санитар 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367FC165-F2FA-4157-B947-6339321CECCE}"/>
              </a:ext>
            </a:extLst>
          </p:cNvPr>
          <p:cNvSpPr/>
          <p:nvPr/>
        </p:nvSpPr>
        <p:spPr>
          <a:xfrm>
            <a:off x="8653806" y="5701137"/>
            <a:ext cx="326167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Младшая медицинская сестра по уходу за больными </a:t>
            </a:r>
          </a:p>
        </p:txBody>
      </p:sp>
      <p:sp>
        <p:nvSpPr>
          <p:cNvPr id="20" name="Правая фигурная скобка 19">
            <a:extLst>
              <a:ext uri="{FF2B5EF4-FFF2-40B4-BE49-F238E27FC236}">
                <a16:creationId xmlns:a16="http://schemas.microsoft.com/office/drawing/2014/main" id="{32533EC9-86C1-4EA4-BEEB-11F75A6689B0}"/>
              </a:ext>
            </a:extLst>
          </p:cNvPr>
          <p:cNvSpPr/>
          <p:nvPr/>
        </p:nvSpPr>
        <p:spPr>
          <a:xfrm>
            <a:off x="7975716" y="3001571"/>
            <a:ext cx="275226" cy="1960131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8C9F29F7-4289-4BB6-B33D-249A240ECDE7}"/>
              </a:ext>
            </a:extLst>
          </p:cNvPr>
          <p:cNvSpPr/>
          <p:nvPr/>
        </p:nvSpPr>
        <p:spPr>
          <a:xfrm>
            <a:off x="3836707" y="6152449"/>
            <a:ext cx="377072" cy="248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D6FC54D3-1A12-422B-8868-3A5476E13368}"/>
              </a:ext>
            </a:extLst>
          </p:cNvPr>
          <p:cNvSpPr/>
          <p:nvPr/>
        </p:nvSpPr>
        <p:spPr>
          <a:xfrm>
            <a:off x="8033303" y="6119081"/>
            <a:ext cx="377072" cy="248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47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918926"/>
              </p:ext>
            </p:extLst>
          </p:nvPr>
        </p:nvGraphicFramePr>
        <p:xfrm>
          <a:off x="1524000" y="980728"/>
          <a:ext cx="8892480" cy="5616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Санитар(-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функции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8204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действия: санитар(-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56040" y="1196753"/>
            <a:ext cx="4211960" cy="22902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/>
            <a:r>
              <a:rPr lang="ru-RU" sz="1800" b="1" dirty="0">
                <a:solidFill>
                  <a:schemeClr val="tx1"/>
                </a:solidFill>
              </a:rPr>
              <a:t>Размещение материальных объектов и медицинских отходов на средствах транспортировки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75520" y="2996952"/>
            <a:ext cx="3600400" cy="18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</a:rPr>
              <a:t>Перемещение и транспортировка материальных объектов и медицинских отходов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6312024" y="4077072"/>
            <a:ext cx="4355976" cy="27809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Транспортировка и своевременная доставка материальных объектов и медицинских отходов к месту назначения</a:t>
            </a:r>
          </a:p>
        </p:txBody>
      </p:sp>
      <p:sp>
        <p:nvSpPr>
          <p:cNvPr id="8" name="Стрелка вправо 7"/>
          <p:cNvSpPr/>
          <p:nvPr/>
        </p:nvSpPr>
        <p:spPr>
          <a:xfrm rot="20669030" flipV="1">
            <a:off x="5518899" y="3036854"/>
            <a:ext cx="894478" cy="424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21928" flipV="1">
            <a:off x="5562849" y="4124120"/>
            <a:ext cx="876450" cy="424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1726944" cy="105273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действия: санитар(-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696825" y="836711"/>
            <a:ext cx="4903231" cy="1052735"/>
          </a:xfrm>
          <a:solidFill>
            <a:srgbClr val="FFFF00"/>
          </a:solidFill>
        </p:spPr>
        <p:txBody>
          <a:bodyPr>
            <a:noAutofit/>
          </a:bodyPr>
          <a:lstStyle/>
          <a:p>
            <a:pPr lvl="0" algn="ctr"/>
            <a:endParaRPr lang="ru-RU" dirty="0"/>
          </a:p>
          <a:p>
            <a:pPr lvl="0" algn="ctr"/>
            <a:endParaRPr lang="ru-RU" dirty="0"/>
          </a:p>
          <a:p>
            <a:pPr lvl="0" algn="ctr"/>
            <a:endParaRPr lang="ru-RU" dirty="0"/>
          </a:p>
          <a:p>
            <a:pPr lvl="0" algn="ctr"/>
            <a:r>
              <a:rPr lang="ru-RU" dirty="0"/>
              <a:t>Санитарное содержание помещений, оборудования, инвентаря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6959080" y="836712"/>
            <a:ext cx="3394720" cy="105273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lvl="0" algn="ctr"/>
            <a:r>
              <a:rPr lang="ru-RU" b="1" dirty="0"/>
              <a:t>Уход за телом умершего человека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524000" y="2055042"/>
            <a:ext cx="5436096" cy="480295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/>
              <a:t>Ежедневная влажная и генеральная уборка палат, помещений, кабинетов с использованием дезинфицирующих и моющих средств </a:t>
            </a:r>
          </a:p>
          <a:p>
            <a:pPr lvl="0"/>
            <a:r>
              <a:rPr lang="ru-RU" b="1" dirty="0"/>
              <a:t>Обеззараживание воздуха и проветривание палат, помещений, кабинетов </a:t>
            </a:r>
          </a:p>
          <a:p>
            <a:pPr lvl="0"/>
            <a:r>
              <a:rPr lang="ru-RU" b="1" dirty="0"/>
              <a:t>Обеспечение порядка в холодильниках и санитарное содержание холодильников для хранения личных пищевых продуктов пациентов</a:t>
            </a:r>
          </a:p>
          <a:p>
            <a:pPr lvl="0"/>
            <a:r>
              <a:rPr lang="ru-RU" b="1" dirty="0"/>
              <a:t>Дезинфекция предметов ухода, оборудования, инвентаря и медицинских изделий</a:t>
            </a:r>
          </a:p>
          <a:p>
            <a:pPr lvl="0"/>
            <a:r>
              <a:rPr lang="ru-RU" b="1" dirty="0" err="1"/>
              <a:t>Предстерилизационная</a:t>
            </a:r>
            <a:r>
              <a:rPr lang="ru-RU" b="1" dirty="0"/>
              <a:t> очистка медицинских изделий</a:t>
            </a:r>
          </a:p>
          <a:p>
            <a:pPr lvl="0"/>
            <a:endParaRPr lang="ru-RU" sz="2400" b="1" dirty="0"/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6816080" y="2055042"/>
            <a:ext cx="3394720" cy="439829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/>
              <a:t>Уход за телом умершего человека </a:t>
            </a:r>
          </a:p>
          <a:p>
            <a:pPr lvl="0"/>
            <a:r>
              <a:rPr lang="ru-RU" b="1" dirty="0"/>
              <a:t>Транспортировка тела умершего человека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2565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Рационально использовать специальные транспортные средства перемещения </a:t>
            </a:r>
          </a:p>
          <a:p>
            <a:r>
              <a:rPr lang="ru-RU" dirty="0"/>
              <a:t>Удалять медицинские отходы с мест первичного образования и перемещать в места временного хранения </a:t>
            </a:r>
          </a:p>
          <a:p>
            <a:r>
              <a:rPr lang="ru-RU" dirty="0"/>
              <a:t>Производить транспортировку материальных объектов и медицинских отходов с учетом требований инфекционной безопасности, санитарно-гигиенического и противоэпидемического режима </a:t>
            </a:r>
          </a:p>
          <a:p>
            <a:r>
              <a:rPr lang="ru-RU" dirty="0"/>
              <a:t>Правильно применять средства индивидуальной защиты </a:t>
            </a:r>
          </a:p>
          <a:p>
            <a:r>
              <a:rPr lang="ru-RU" dirty="0"/>
              <a:t>Производить гигиеническую обработку рук </a:t>
            </a:r>
          </a:p>
          <a:p>
            <a:r>
              <a:rPr lang="ru-RU" b="1" dirty="0"/>
              <a:t>Оказывать первую помощь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9412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умения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90918" y="1196752"/>
            <a:ext cx="6311670" cy="53285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/>
              <a:t>Установил: </a:t>
            </a:r>
          </a:p>
          <a:p>
            <a:r>
              <a:rPr lang="ru-RU" dirty="0"/>
              <a:t>требования к образованию и обучению младшей медицинской сестры и санитара(-</a:t>
            </a:r>
            <a:r>
              <a:rPr lang="ru-RU" dirty="0" err="1"/>
              <a:t>ки</a:t>
            </a:r>
            <a:r>
              <a:rPr lang="ru-RU" dirty="0"/>
              <a:t>), </a:t>
            </a:r>
          </a:p>
          <a:p>
            <a:r>
              <a:rPr lang="ru-RU" dirty="0"/>
              <a:t>особые условия допуска к работе </a:t>
            </a:r>
          </a:p>
          <a:p>
            <a:endParaRPr lang="ru-RU" dirty="0"/>
          </a:p>
          <a:p>
            <a:pPr algn="ctr">
              <a:buNone/>
            </a:pPr>
            <a:r>
              <a:rPr lang="ru-RU" b="1" dirty="0"/>
              <a:t>Дал </a:t>
            </a:r>
            <a:r>
              <a:rPr lang="ru-RU" dirty="0"/>
              <a:t>описание</a:t>
            </a:r>
            <a:r>
              <a:rPr lang="ru-RU" b="1" dirty="0"/>
              <a:t>:  </a:t>
            </a:r>
          </a:p>
          <a:p>
            <a:r>
              <a:rPr lang="ru-RU" dirty="0"/>
              <a:t>трудовых функций и трудовых действий, входящих в стандарт</a:t>
            </a:r>
          </a:p>
          <a:p>
            <a:r>
              <a:rPr lang="ru-RU" dirty="0"/>
              <a:t>необходимых умений и знаний младшей медицинской сестры и санитара(-</a:t>
            </a:r>
            <a:r>
              <a:rPr lang="ru-RU" dirty="0" err="1"/>
              <a:t>ки</a:t>
            </a:r>
            <a:r>
              <a:rPr lang="ru-RU" dirty="0"/>
              <a:t>),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752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</a:t>
            </a:r>
          </a:p>
        </p:txBody>
      </p:sp>
      <p:pic>
        <p:nvPicPr>
          <p:cNvPr id="4" name="Рисунок 3" descr="http://mb-servise.ru/img/p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3076" y="1478199"/>
            <a:ext cx="262778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1F3DAC-9066-46F8-8C3C-142F19E40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1" y="3883843"/>
            <a:ext cx="2809359" cy="16817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Ксюша\Documents\img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0870" y="1992801"/>
            <a:ext cx="4575142" cy="394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5988" y="1329179"/>
            <a:ext cx="8467355" cy="6367806"/>
          </a:xfrm>
        </p:spPr>
        <p:txBody>
          <a:bodyPr/>
          <a:lstStyle/>
          <a:p>
            <a:r>
              <a:rPr lang="ru-RU" dirty="0"/>
              <a:t>Среднее общее образование (11 классов) — третья, завершающая ступень общего образования)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профессиональное обучение по должности «</a:t>
            </a:r>
            <a:r>
              <a:rPr lang="ru-RU" b="1" dirty="0"/>
              <a:t>Младшая медицинская сестра по уходу за больными</a:t>
            </a:r>
            <a:r>
              <a:rPr lang="ru-RU" dirty="0"/>
              <a:t>»</a:t>
            </a:r>
          </a:p>
          <a:p>
            <a:r>
              <a:rPr lang="ru-RU" dirty="0"/>
              <a:t>профессиональное обучение по должности «</a:t>
            </a:r>
            <a:r>
              <a:rPr lang="ru-RU" b="1" dirty="0"/>
              <a:t>Санитар</a:t>
            </a:r>
            <a:r>
              <a:rPr lang="ru-RU" dirty="0"/>
              <a:t>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84841"/>
            <a:ext cx="10515600" cy="96153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образования</a:t>
            </a:r>
          </a:p>
        </p:txBody>
      </p:sp>
      <p:pic>
        <p:nvPicPr>
          <p:cNvPr id="5" name="Рисунок 4" descr="http://larisakv.mlm-academy.ru/media/f/72/6b/726ba7a8-6664-440f-b8e6-2b126410ae88/besplatnaia_shkol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6252" y="2243579"/>
            <a:ext cx="3024161" cy="192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0A8D8-8EBE-462D-AEC8-BC807933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9E47F4-C803-485B-A8D4-D9D03626A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112363"/>
            <a:ext cx="10854179" cy="5064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Требования к образованию и обучению: </a:t>
            </a:r>
            <a:r>
              <a:rPr lang="ru-RU" dirty="0"/>
              <a:t>Среднее общее образование Профессиональное обучение по должности «Санитар»; </a:t>
            </a:r>
          </a:p>
          <a:p>
            <a:pPr marL="0" indent="0">
              <a:buNone/>
            </a:pPr>
            <a:r>
              <a:rPr lang="ru-RU" b="1" dirty="0"/>
              <a:t>Требования к опыту практической работы: </a:t>
            </a:r>
            <a:r>
              <a:rPr lang="ru-RU" dirty="0"/>
              <a:t>Отсутствуют; </a:t>
            </a:r>
          </a:p>
          <a:p>
            <a:pPr marL="0" indent="0">
              <a:buNone/>
            </a:pPr>
            <a:r>
              <a:rPr lang="ru-RU" b="1" dirty="0"/>
              <a:t>Особые условия допуска к работе: </a:t>
            </a:r>
            <a:r>
              <a:rPr lang="ru-RU" dirty="0"/>
              <a:t>Прохождение обязательных предварительных (при поступлении на работу) и периодических медицинских осмотров (обследований), а также внеочередных медицинских осмотров (обследований) в порядке, установленном законодательством Российской Федерации;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/>
              <a:t>Дополнительные характеристики: </a:t>
            </a:r>
            <a:r>
              <a:rPr lang="ru-RU" dirty="0"/>
              <a:t>Отсутствуют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472B34-4166-470A-9C5A-DA46E3896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937" y="4801928"/>
            <a:ext cx="3293200" cy="1848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135834-67C2-48ED-8143-E4E9C8CA7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82" y="0"/>
            <a:ext cx="3293200" cy="182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5957DBD-D463-4D79-9D7B-521DA6BB4B74}"/>
              </a:ext>
            </a:extLst>
          </p:cNvPr>
          <p:cNvCxnSpPr>
            <a:cxnSpLocks/>
          </p:cNvCxnSpPr>
          <p:nvPr/>
        </p:nvCxnSpPr>
        <p:spPr>
          <a:xfrm>
            <a:off x="8848523" y="116114"/>
            <a:ext cx="3010397" cy="15623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5421EFD-DE6D-4A80-9AE2-A0BA86F9155B}"/>
              </a:ext>
            </a:extLst>
          </p:cNvPr>
          <p:cNvCxnSpPr>
            <a:cxnSpLocks/>
          </p:cNvCxnSpPr>
          <p:nvPr/>
        </p:nvCxnSpPr>
        <p:spPr>
          <a:xfrm flipH="1">
            <a:off x="8848524" y="116114"/>
            <a:ext cx="3230459" cy="15623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01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.cap.ru/home/549/import/27d1e83a-85e2-44f2-b754-2455372dae02.png">
            <a:extLst>
              <a:ext uri="{FF2B5EF4-FFF2-40B4-BE49-F238E27FC236}">
                <a16:creationId xmlns:a16="http://schemas.microsoft.com/office/drawing/2014/main" id="{A930FD5B-5EA4-40A6-955A-B8DE4A07BC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7282" y="508465"/>
            <a:ext cx="1373948" cy="13739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0EF52-6BD0-477B-8A5C-4BB5EEC8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27266" y="-1373037"/>
            <a:ext cx="3062671" cy="855363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2" descr="http://www.med.cap.ru/home/549/import/27d1e83a-85e2-44f2-b754-2455372dae02.png">
            <a:extLst>
              <a:ext uri="{FF2B5EF4-FFF2-40B4-BE49-F238E27FC236}">
                <a16:creationId xmlns:a16="http://schemas.microsoft.com/office/drawing/2014/main" id="{1B2F6508-1B87-492B-94F0-DDC84E2A3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80682" y="4975588"/>
            <a:ext cx="1416587" cy="14165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ed.cap.ru/home/549/import/27d1e83a-85e2-44f2-b754-2455372dae02.png">
            <a:extLst>
              <a:ext uri="{FF2B5EF4-FFF2-40B4-BE49-F238E27FC236}">
                <a16:creationId xmlns:a16="http://schemas.microsoft.com/office/drawing/2014/main" id="{76E1EAB5-D3BB-4D47-A0E9-6BF5D5508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9682" y="465827"/>
            <a:ext cx="1416586" cy="14165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med.cap.ru/home/549/import/27d1e83a-85e2-44f2-b754-2455372dae02.png">
            <a:extLst>
              <a:ext uri="{FF2B5EF4-FFF2-40B4-BE49-F238E27FC236}">
                <a16:creationId xmlns:a16="http://schemas.microsoft.com/office/drawing/2014/main" id="{1E45CEE3-97D1-4BA3-8FAD-505C8BDB9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5426" y="4975587"/>
            <a:ext cx="1416586" cy="14165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voelechenie.ru/wp-content/uploads/2013/06/konsulting.png">
            <a:extLst>
              <a:ext uri="{FF2B5EF4-FFF2-40B4-BE49-F238E27FC236}">
                <a16:creationId xmlns:a16="http://schemas.microsoft.com/office/drawing/2014/main" id="{5676868F-464D-45A9-8C79-6B41BA453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09" y="888760"/>
            <a:ext cx="2212676" cy="442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med.cap.ru/home/549/import/27d1e83a-85e2-44f2-b754-2455372dae02.png">
            <a:extLst>
              <a:ext uri="{FF2B5EF4-FFF2-40B4-BE49-F238E27FC236}">
                <a16:creationId xmlns:a16="http://schemas.microsoft.com/office/drawing/2014/main" id="{A2865CCF-55B6-4552-B9A5-9A240F75D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0695" y="2720707"/>
            <a:ext cx="1416587" cy="14165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med.cap.ru/home/549/import/27d1e83a-85e2-44f2-b754-2455372dae02.png">
            <a:extLst>
              <a:ext uri="{FF2B5EF4-FFF2-40B4-BE49-F238E27FC236}">
                <a16:creationId xmlns:a16="http://schemas.microsoft.com/office/drawing/2014/main" id="{7F004FE0-9392-4E09-B331-9789E333D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42885" y="2597924"/>
            <a:ext cx="1416586" cy="14165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7E202400-2E25-427B-8F46-FDC0C2086294}"/>
              </a:ext>
            </a:extLst>
          </p:cNvPr>
          <p:cNvSpPr/>
          <p:nvPr/>
        </p:nvSpPr>
        <p:spPr>
          <a:xfrm rot="4992710" flipH="1">
            <a:off x="3990251" y="2999009"/>
            <a:ext cx="269232" cy="1255954"/>
          </a:xfrm>
          <a:prstGeom prst="downArrow">
            <a:avLst>
              <a:gd name="adj1" fmla="val 50000"/>
              <a:gd name="adj2" fmla="val 46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266E64FE-8940-4098-A916-2D230A52E7EB}"/>
              </a:ext>
            </a:extLst>
          </p:cNvPr>
          <p:cNvSpPr/>
          <p:nvPr/>
        </p:nvSpPr>
        <p:spPr>
          <a:xfrm rot="3723166">
            <a:off x="4730082" y="3830824"/>
            <a:ext cx="269928" cy="1317092"/>
          </a:xfrm>
          <a:prstGeom prst="downArrow">
            <a:avLst>
              <a:gd name="adj1" fmla="val 50000"/>
              <a:gd name="adj2" fmla="val 46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0E6EAA53-39FB-4EF6-B9DC-9F5CB34A47FB}"/>
              </a:ext>
            </a:extLst>
          </p:cNvPr>
          <p:cNvSpPr/>
          <p:nvPr/>
        </p:nvSpPr>
        <p:spPr>
          <a:xfrm rot="7385619">
            <a:off x="4259559" y="1912737"/>
            <a:ext cx="195846" cy="1249396"/>
          </a:xfrm>
          <a:prstGeom prst="downArrow">
            <a:avLst>
              <a:gd name="adj1" fmla="val 50000"/>
              <a:gd name="adj2" fmla="val 46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93848DF3-B479-4CC3-B307-C8408B91EA8A}"/>
              </a:ext>
            </a:extLst>
          </p:cNvPr>
          <p:cNvSpPr/>
          <p:nvPr/>
        </p:nvSpPr>
        <p:spPr>
          <a:xfrm rot="2602788" flipH="1" flipV="1">
            <a:off x="7720313" y="2091893"/>
            <a:ext cx="265739" cy="1253522"/>
          </a:xfrm>
          <a:prstGeom prst="downArrow">
            <a:avLst>
              <a:gd name="adj1" fmla="val 50000"/>
              <a:gd name="adj2" fmla="val 46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E02C1F45-9F45-4236-BD84-4122FB9052E5}"/>
              </a:ext>
            </a:extLst>
          </p:cNvPr>
          <p:cNvSpPr/>
          <p:nvPr/>
        </p:nvSpPr>
        <p:spPr>
          <a:xfrm rot="15887791">
            <a:off x="8433762" y="3023735"/>
            <a:ext cx="231346" cy="1293666"/>
          </a:xfrm>
          <a:prstGeom prst="downArrow">
            <a:avLst>
              <a:gd name="adj1" fmla="val 50000"/>
              <a:gd name="adj2" fmla="val 46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85870E16-CF7B-46EB-A276-DABA4E18425C}"/>
              </a:ext>
            </a:extLst>
          </p:cNvPr>
          <p:cNvSpPr/>
          <p:nvPr/>
        </p:nvSpPr>
        <p:spPr>
          <a:xfrm rot="18091911">
            <a:off x="7429924" y="3921206"/>
            <a:ext cx="231346" cy="1293666"/>
          </a:xfrm>
          <a:prstGeom prst="downArrow">
            <a:avLst>
              <a:gd name="adj1" fmla="val 50000"/>
              <a:gd name="adj2" fmla="val 46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3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EA165-72B8-4288-B238-21CCD25D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663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медицинская сестра по уходу за больными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6AC02C-384B-452A-91E3-9338F3682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6" y="537328"/>
            <a:ext cx="11623250" cy="56396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Требования к образованию и обучению: </a:t>
            </a:r>
            <a:r>
              <a:rPr lang="ru-RU" dirty="0"/>
              <a:t>Среднее общее образование и профессиональное обучение по должности «Младшая медицинская сестра по уходу за больными». Среднее профессиональное образование по специальностям «Сестринское дело», «Лечебное дело», «Акушерское дело» - образовательные программы подготовки квалифицированных рабочих (служащих) по должности «Младшая медицинская сестра по уходу за больными»; </a:t>
            </a:r>
          </a:p>
          <a:p>
            <a:pPr marL="0" indent="0">
              <a:buNone/>
            </a:pPr>
            <a:r>
              <a:rPr lang="ru-RU" b="1" dirty="0"/>
              <a:t>Требования к опыту практической работы: </a:t>
            </a:r>
            <a:r>
              <a:rPr lang="ru-RU" dirty="0"/>
              <a:t>Отсутствуют; </a:t>
            </a:r>
          </a:p>
          <a:p>
            <a:pPr marL="0" indent="0">
              <a:buNone/>
            </a:pPr>
            <a:r>
              <a:rPr lang="ru-RU" b="1" dirty="0"/>
              <a:t>Особые условия допуска к работе: </a:t>
            </a:r>
            <a:r>
              <a:rPr lang="ru-RU" dirty="0"/>
              <a:t>Прохождение обязательных предварительных (при поступлении на работу) и периодических медицинских осмотров (обследований), а также внеочередных медицинских осмотров (обследований) в порядке, установленном</a:t>
            </a:r>
          </a:p>
          <a:p>
            <a:pPr marL="0" indent="0">
              <a:buNone/>
            </a:pPr>
            <a:r>
              <a:rPr lang="ru-RU" dirty="0"/>
              <a:t> законодательством Российской Федерации; </a:t>
            </a:r>
          </a:p>
          <a:p>
            <a:pPr marL="0" indent="0">
              <a:buNone/>
            </a:pPr>
            <a:r>
              <a:rPr lang="ru-RU" b="1" dirty="0"/>
              <a:t>Дополнительные характеристики: </a:t>
            </a:r>
            <a:r>
              <a:rPr lang="ru-RU" dirty="0"/>
              <a:t>Отсутствуют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85D805-2E20-40E0-9819-7E2365785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283" y="4784153"/>
            <a:ext cx="3545432" cy="207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6332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06363-0F57-460D-91B2-2D58DDEF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199"/>
            <a:ext cx="12191999" cy="81525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ПРОФЕССИОНАЛЬНЫЙ СТАНДАРТ  </a:t>
            </a:r>
            <a:br>
              <a:rPr lang="ru-RU" sz="2400" dirty="0">
                <a:latin typeface="Arial Black" panose="020B0A04020102020204" pitchFamily="34" charset="0"/>
              </a:rPr>
            </a:br>
            <a:r>
              <a:rPr lang="ru-RU" sz="2400" dirty="0">
                <a:latin typeface="Arial Black" panose="020B0A04020102020204" pitchFamily="34" charset="0"/>
              </a:rPr>
              <a:t> «Специалист в области организации здравоохранения»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0BFC68-6F08-424F-A7BC-9C602DC63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" y="904973"/>
            <a:ext cx="12110720" cy="527199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>
                <a:ln w="0"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Основная цель вида профессиональной деятельности:  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обеспечение эффективного функционирования медицинской организации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8335E4-4EF0-49DF-A350-4E8700BE882F}"/>
              </a:ext>
            </a:extLst>
          </p:cNvPr>
          <p:cNvSpPr/>
          <p:nvPr/>
        </p:nvSpPr>
        <p:spPr>
          <a:xfrm>
            <a:off x="-1" y="2016847"/>
            <a:ext cx="12333514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Обобщенная  трудовая функция            Трудовые функции                                              Наименование должностей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5320B6-DB55-45D3-9C59-38A921A1FCFA}"/>
              </a:ext>
            </a:extLst>
          </p:cNvPr>
          <p:cNvSpPr/>
          <p:nvPr/>
        </p:nvSpPr>
        <p:spPr>
          <a:xfrm rot="10800000" flipV="1">
            <a:off x="81280" y="2471533"/>
            <a:ext cx="2836091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Управление медицинской организацией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0F2E8B-7A46-4E9E-A66E-F4F0EA3BA07F}"/>
              </a:ext>
            </a:extLst>
          </p:cNvPr>
          <p:cNvSpPr/>
          <p:nvPr/>
        </p:nvSpPr>
        <p:spPr>
          <a:xfrm>
            <a:off x="3742441" y="2416958"/>
            <a:ext cx="5096759" cy="440120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Управление ресурсами медицинской организации, взаимодействие с другими организациями 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Организация деятельности медицинской организации 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Менеджмент качества и безопасности медицинской деятельности в медицинской организации 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Стратегическое планирование, обеспечение развития медицинской организации 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Оказание медицинской помощи в экстренной форме  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0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2545642-9B90-4A46-B489-53F13829E18F}"/>
              </a:ext>
            </a:extLst>
          </p:cNvPr>
          <p:cNvSpPr/>
          <p:nvPr/>
        </p:nvSpPr>
        <p:spPr>
          <a:xfrm>
            <a:off x="9241971" y="2402771"/>
            <a:ext cx="2710543" cy="440120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Главный врач (начальник) медицинской организации, главный врач (начальник) медицинской организации обособленного подразделения медицинской организации</a:t>
            </a:r>
          </a:p>
          <a:p>
            <a:r>
              <a:rPr lang="ru-RU" sz="2000" dirty="0"/>
              <a:t>Директор больницы (дома) сестринского ухода, хосписа 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652C9412-1F3F-4288-A1CF-54218B20A936}"/>
              </a:ext>
            </a:extLst>
          </p:cNvPr>
          <p:cNvSpPr/>
          <p:nvPr/>
        </p:nvSpPr>
        <p:spPr>
          <a:xfrm>
            <a:off x="2998652" y="2597638"/>
            <a:ext cx="683525" cy="324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D9A8C840-79D5-46E1-A967-1EF6944CD526}"/>
              </a:ext>
            </a:extLst>
          </p:cNvPr>
          <p:cNvSpPr/>
          <p:nvPr/>
        </p:nvSpPr>
        <p:spPr>
          <a:xfrm>
            <a:off x="8899464" y="2597637"/>
            <a:ext cx="337063" cy="32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237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A20E-313F-48D3-8AB9-7A7BA232EA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стандарты применяются:</a:t>
            </a:r>
          </a:p>
        </p:txBody>
      </p:sp>
      <p:pic>
        <p:nvPicPr>
          <p:cNvPr id="4" name="Picture 2" descr="http://im3-tub-ru.yandex.net/i?id=355483358-55-72&amp;n=21">
            <a:extLst>
              <a:ext uri="{FF2B5EF4-FFF2-40B4-BE49-F238E27FC236}">
                <a16:creationId xmlns:a16="http://schemas.microsoft.com/office/drawing/2014/main" id="{61E46A89-B35E-4053-B3F6-3F67A95609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2734" y="1690688"/>
            <a:ext cx="4709266" cy="3490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CD024D-0228-447E-86A8-A685F98E93E8}"/>
              </a:ext>
            </a:extLst>
          </p:cNvPr>
          <p:cNvSpPr/>
          <p:nvPr/>
        </p:nvSpPr>
        <p:spPr>
          <a:xfrm>
            <a:off x="245097" y="1828800"/>
            <a:ext cx="889890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кадровой политики и в управлении персоналом,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обучения и аттестации работников,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разработке должностных инструкций,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тарификации работ,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присвоении тарифных разрядов работникам и установлении систем оплаты труда с учетом особенностей организации производства, труда и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237937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F33EF5-2044-42B9-B62B-917FCCFB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296" y="4816606"/>
            <a:ext cx="3013857" cy="215398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A20E-313F-48D3-8AB9-7A7BA232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989"/>
            <a:ext cx="10515600" cy="1159496"/>
          </a:xfrm>
          <a:solidFill>
            <a:schemeClr val="bg2">
              <a:lumMod val="9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стандарты применяются: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AA9DB8-9C36-4B3C-87B2-057BFEDD1247}"/>
              </a:ext>
            </a:extLst>
          </p:cNvPr>
          <p:cNvSpPr/>
          <p:nvPr/>
        </p:nvSpPr>
        <p:spPr>
          <a:xfrm>
            <a:off x="207391" y="1225485"/>
            <a:ext cx="78250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образовательными организациями профессионального образования при разработке профессиональных образовательных программ; 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в установленном порядке федеральных государственных образовательных стандартов профессионального образования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независимой оценке квалификации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9CEFEC4-264C-4AD8-BB11-C582C8A89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87884" y="1159864"/>
            <a:ext cx="2982974" cy="20943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C24789-619E-49F9-ADD2-A6550CCC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090" y="2972077"/>
            <a:ext cx="2984229" cy="20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76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A0FD6-4747-46BF-B58B-188830EA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внедрить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инструкция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60F4E6-F6FE-4E88-90CE-450A89A8D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81" y="1825625"/>
            <a:ext cx="10797619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/>
              <a:t>Создайте комиссию (рабочую группу). Она будет отвечать за внедрение </a:t>
            </a:r>
            <a:r>
              <a:rPr lang="ru-RU" dirty="0" err="1"/>
              <a:t>профстандарта</a:t>
            </a:r>
            <a:r>
              <a:rPr lang="ru-RU" dirty="0"/>
              <a:t>. Проведите совещание, обсудите состав, функции, регламент работы. Пропишите результаты в положении о комиссии (рабочей группе), утвердите его приказом</a:t>
            </a:r>
          </a:p>
          <a:p>
            <a:pPr marL="514350" indent="-514350">
              <a:buAutoNum type="arabicPeriod"/>
            </a:pPr>
            <a:r>
              <a:rPr lang="ru-RU" dirty="0"/>
              <a:t>Разработайте план по внедрению </a:t>
            </a:r>
            <a:r>
              <a:rPr lang="ru-RU" dirty="0" err="1"/>
              <a:t>профстандарта</a:t>
            </a:r>
            <a:r>
              <a:rPr lang="ru-RU" dirty="0"/>
              <a:t>.  Рассмотрите его на заседании комиссии (рабочей группы). Согласованный вариант утвердите приказом</a:t>
            </a:r>
          </a:p>
          <a:p>
            <a:pPr marL="514350" indent="-514350">
              <a:buAutoNum type="arabicPeriod"/>
            </a:pPr>
            <a:r>
              <a:rPr lang="ru-RU" dirty="0"/>
              <a:t> Оцените квалификацию работников  Проверьте, соответствует ли она требованиям </a:t>
            </a:r>
            <a:r>
              <a:rPr lang="ru-RU" dirty="0" err="1"/>
              <a:t>профстандарта</a:t>
            </a:r>
            <a:r>
              <a:rPr lang="ru-RU" dirty="0"/>
              <a:t>. Если необходимо, направьте сотрудников на обучение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96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A0FD6-4747-46BF-B58B-188830EA9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81" y="289710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внедрить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инструкция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60F4E6-F6FE-4E88-90CE-450A89A8D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93" y="1687398"/>
            <a:ext cx="11472420" cy="448956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4. Скорректируйте должностные инструкции.  Поручите это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заместителям или руководителям структурных подразделений.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Согласуйте с юрисконсультом, затем утвердите поправки приказом.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5. Ознакомьте работников с должностными инструкциями.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Если нужно, внесите изменения в трудовой договор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163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65C1A-AE5C-4BA7-AE86-C2C95D97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365125"/>
            <a:ext cx="11906054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ПИСЬМО МИНЗДРАВА РОССИИ от 7 февраля 2018 г. </a:t>
            </a:r>
            <a:br>
              <a:rPr lang="ru-RU" sz="3600" dirty="0"/>
            </a:br>
            <a:r>
              <a:rPr lang="ru-RU" sz="3600" dirty="0"/>
              <a:t>№ 16-3/10/2-705 </a:t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A03F4C-DEEC-4F01-8EDC-242EC9100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6" y="1140643"/>
            <a:ext cx="11906054" cy="562780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Трудовым кодексом не предусмотрено расторжение трудового договора с работником по инициативе работодателя вследствие несоответствия квалификации работника требованиям профессионального стандарта. Согласно пункту 3 части первой статьи 81 Трудового кодекса трудовой договор может быть расторгнут в случае  несоответствия работника занимаемой должности или выполняемой работе вследствие недостаточной квалификации, подтвержденной результатами аттестации.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Трудовой кодекс предоставляет руководителю медицинской организации право самостоятельно принимать решение по формированию структуры организации, определять необходимый численный состав работников организации, в том числе вносить изменения в штатное расписание медицинской организации.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 этой связи, в случаях, когда трудовая функция лиц из числа младшего медицинского персонала включает только уборку помещений, могут вноситься изменения в штатные расписания медицинских организаций в части замены должностей «санитар» на рабочие профессии «уборщик служебных помещений».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При этом при проведении мероприятий по сокращению численности или штата работников организации работодатель обязан предложить работнику другую имеющуюся работу (вакантную должность) в соответствии с частью третьей статьи 81 Трудового кодекса, в частности работникам из числа младшего медицинского персонала, должности которых подлежат сокращению, может быть предложен перевод в уборщики служебных помещений 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54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A3B04-08B6-48F2-9E29-7D3E6D20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6227C-9BCC-4DD7-AAF3-9FE1B0AB2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28" y="282804"/>
            <a:ext cx="10816472" cy="647621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При этом трудовая функция уборщика служебных помещений должна содержать исключительно обязанности по уборке вестибюлей, коридоров, лестничных проемов и другие, предусмотренные для данной профессии в тарифно-квалификационных характеристиках по общеотраслевым профессиям рабочих, утвержденных постановлением Минтруда России от 10 ноября 1992 г. № 31. </a:t>
            </a:r>
          </a:p>
          <a:p>
            <a:r>
              <a:rPr lang="ru-RU" dirty="0"/>
              <a:t>Согласно статье 196 Трудового кодекса подготовка работников и их дополнительное профессиональное образование осуществляются работодателем на условиях и в порядке, которые определяются коллективным договором, соглашениями, трудовым договором.  </a:t>
            </a:r>
          </a:p>
          <a:p>
            <a:r>
              <a:rPr lang="ru-RU" dirty="0"/>
              <a:t>В связи с этим лица, выполняющие трудовые функции младшего  медицинского персонала, при их согласии могут пройти  обучение в целях приведения уровня их подготовки в соответствие с требованиями профессионального стандарта.</a:t>
            </a:r>
          </a:p>
          <a:p>
            <a:r>
              <a:rPr lang="ru-RU" dirty="0"/>
              <a:t>В целях сохранения кадрового потенциала рекомендуется не снижать уровень заработной платы работникам, переведенным в уборщики служебных помещений, достигнутый на момент перевода, за счет выплат стимулирующего характера при условии выполнения показателей эффективности деятельности.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Ответы на наиболее часто задаваемые вопросы по применению профессиональных стандартов размещены на официальном сайте Минтруда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965714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74B93-8E94-4049-925B-89010FC5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Правил разработки, утверждения и применения профессиональных стандартов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E04C3F-A2BD-4A5F-A770-3AFCF9AA8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 Профессиональные стандарты применяются: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работодателями при формировании кадровой политики и в управлении персоналом, при организации обучения и аттестации работников, разработке должностных инструкций, тарификации работ, присвоении тарифных разрядов работникам и установлении систем оплаты труда с учетом особенностей организации производства, труда и управления;</a:t>
            </a:r>
          </a:p>
        </p:txBody>
      </p:sp>
    </p:spTree>
    <p:extLst>
      <p:ext uri="{BB962C8B-B14F-4D97-AF65-F5344CB8AC3E}">
        <p14:creationId xmlns:p14="http://schemas.microsoft.com/office/powerpoint/2010/main" val="214056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03512" y="1556792"/>
            <a:ext cx="8964488" cy="5301208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1. Отсутствие сознания</a:t>
            </a:r>
          </a:p>
          <a:p>
            <a:pPr fontAlgn="base"/>
            <a:r>
              <a:rPr lang="ru-RU" dirty="0"/>
              <a:t>2. Остановка дыхания и кровообращения</a:t>
            </a:r>
          </a:p>
          <a:p>
            <a:pPr fontAlgn="base"/>
            <a:r>
              <a:rPr lang="ru-RU" dirty="0"/>
              <a:t>3. Наружные кровотечения</a:t>
            </a:r>
          </a:p>
          <a:p>
            <a:pPr fontAlgn="base"/>
            <a:r>
              <a:rPr lang="ru-RU" dirty="0"/>
              <a:t>4. Инородные тела верхних дыхательных путей</a:t>
            </a:r>
          </a:p>
          <a:p>
            <a:pPr fontAlgn="base"/>
            <a:r>
              <a:rPr lang="ru-RU" dirty="0"/>
              <a:t>5. Травмы различных областей тела</a:t>
            </a:r>
          </a:p>
          <a:p>
            <a:pPr fontAlgn="base"/>
            <a:r>
              <a:rPr lang="ru-RU" dirty="0"/>
              <a:t>6. Ожоги, эффекты воздействия высоких температур, теплового излучения</a:t>
            </a:r>
          </a:p>
          <a:p>
            <a:pPr fontAlgn="base"/>
            <a:r>
              <a:rPr lang="ru-RU" dirty="0"/>
              <a:t>7. Отморожение и другие эффекты воздействия низких температур</a:t>
            </a:r>
          </a:p>
          <a:p>
            <a:pPr fontAlgn="base"/>
            <a:r>
              <a:rPr lang="ru-RU" dirty="0"/>
              <a:t>8. Отравления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03512" y="188640"/>
            <a:ext cx="8964488" cy="114300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dirty="0"/>
              <a:t>*Первая помощь                         </a:t>
            </a:r>
            <a:r>
              <a:rPr lang="ru-RU" sz="3600" dirty="0"/>
              <a:t>(приказ </a:t>
            </a:r>
            <a:r>
              <a:rPr lang="ru-RU" sz="3600" dirty="0" err="1"/>
              <a:t>МЗиСР</a:t>
            </a:r>
            <a:r>
              <a:rPr lang="ru-RU" sz="3600" dirty="0"/>
              <a:t> РФ от 4 мая 2012 г. N 477н)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4869A-719F-42B9-9A4A-1E627D1F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CE396B-1A06-46CE-8EB7-9852D4FBE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9" y="970961"/>
            <a:ext cx="11491275" cy="588703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Российской Федерации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22.01.2013 № 23 «О правилах разработки, утверждения и применения профессиональных стандартов»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12.04.2013 № 147н «Об утверждении макета профессионального стандарта»  - Приказ Минтруда России от 12.04.2013 № 148н «Об утверждении уровней квалификации в целях разработки проектов профессиональных стандартов»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27.06.2016 № 584 «Об особенностях применения профессиональных стандартов в части требований, обязательных для применения государственными внебюджетными фондами Российской Федерации, государственными или муниципальными учреждениями, государственными или муниципальными унитарными предприятиями, а также государственными корпорациями, государственными компаниями и хозяйственными обществами, более пятидесяти процентов акций (долей) в уставном капитале которых находится в государственной собственности или муниципальной собственности»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 238-ФЗ от 03.07.2016 «О независимой оценке квалификации»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037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C:\Users\Ксюша\Pictures\2011-08-20 001\DSC09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1984" y="3276669"/>
            <a:ext cx="2676525" cy="2008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 rot="21300000">
            <a:off x="1948104" y="1549724"/>
            <a:ext cx="8216208" cy="266670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b">
            <a:normAutofit fontScale="90000"/>
            <a:scene3d>
              <a:camera prst="obliqueBottomLeft"/>
              <a:lightRig rig="threePt" dir="t"/>
            </a:scene3d>
          </a:bodyPr>
          <a:lstStyle/>
          <a:p>
            <a:pPr>
              <a:spcBef>
                <a:spcPct val="0"/>
              </a:spcBef>
              <a:defRPr/>
            </a:pPr>
            <a:r>
              <a:rPr lang="ru-RU" sz="4800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Благодарим за внимание!</a:t>
            </a:r>
            <a:br>
              <a:rPr lang="ru-RU" sz="4800" dirty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</a:br>
            <a:br>
              <a:rPr lang="ru-RU" sz="5000" dirty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ru-RU" sz="2800" dirty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br>
              <a:rPr lang="en-US" sz="2800" dirty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</a:br>
            <a:endParaRPr lang="ru-RU" sz="2800" dirty="0">
              <a:solidFill>
                <a:srgbClr val="FFC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1" y="5589240"/>
            <a:ext cx="3374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e-mail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sergey_volkov55@mail.ru</a:t>
            </a:r>
            <a:endParaRPr lang="ru-RU" b="1" dirty="0"/>
          </a:p>
        </p:txBody>
      </p:sp>
      <p:pic>
        <p:nvPicPr>
          <p:cNvPr id="8" name="Picture 4" descr="C:\Users\1\Pictures\2011-06-23 001\DSC09512.JPG">
            <a:extLst>
              <a:ext uri="{FF2B5EF4-FFF2-40B4-BE49-F238E27FC236}">
                <a16:creationId xmlns:a16="http://schemas.microsoft.com/office/drawing/2014/main" id="{D8B76677-2629-412D-BB22-56FEA9D67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52" y="3429000"/>
            <a:ext cx="2416920" cy="1709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0A68BD-D944-4FC2-800C-31FE0EC002E4}"/>
              </a:ext>
            </a:extLst>
          </p:cNvPr>
          <p:cNvSpPr/>
          <p:nvPr/>
        </p:nvSpPr>
        <p:spPr>
          <a:xfrm rot="10800000" flipV="1">
            <a:off x="1507700" y="5589240"/>
            <a:ext cx="3677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e-mail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mk2metod@mail.ru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Трудовой кодекс РФ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законодательный акт, который регулирует трудовые отношения и является приоритетным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3573016"/>
            <a:ext cx="4722318" cy="278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11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42852"/>
            <a:ext cx="11963400" cy="140187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dirty="0">
                <a:latin typeface="Bahnschrift Condensed" panose="020B0502040204020203" pitchFamily="34" charset="0"/>
              </a:rPr>
              <a:t>Статья 195.1 Трудового кодекса Российской Федерации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Профессиональные стандарты</a:t>
            </a:r>
            <a:br>
              <a:rPr lang="ru-RU" b="1" dirty="0">
                <a:latin typeface="Arial Black" panose="020B0A04020102020204" pitchFamily="34" charset="0"/>
              </a:rPr>
            </a:br>
            <a:br>
              <a:rPr lang="ru-RU" b="1" dirty="0">
                <a:latin typeface="Bahnschrift Condensed" panose="020B0502040204020203" pitchFamily="34" charset="0"/>
              </a:rPr>
            </a:br>
            <a:br>
              <a:rPr lang="ru-RU" b="1" dirty="0"/>
            </a:br>
            <a:endParaRPr lang="ru-RU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E54E3-DF94-40CC-A41F-8AF259053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402081"/>
            <a:ext cx="7198360" cy="47244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/>
              <a:t>Квалификация работника – уровень знаний, умений, профессиональных навыков и опыта работы работника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/>
              <a:t>Профессиональный стандарт – характеристика квалификации, необходимой работнику для осуществления определенного вида профессиональной деятельности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33A1FE-BEA5-4A1F-B67E-1DC1B67DA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03" y="2241378"/>
            <a:ext cx="4826097" cy="3214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991463"/>
      </p:ext>
    </p:extLst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1C404-4E6E-4B1A-89D4-8630D7B5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390"/>
            <a:ext cx="12191999" cy="12537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стандарты применяются: 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50BC7C-247F-4692-AEBD-86FEB1910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7" y="933254"/>
            <a:ext cx="11038788" cy="52437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/>
              <a:t>работодателями при формировании кадровой политики и в управлении персоналом, при организации обучения и аттестации работников, разработке должностных инструкций, тарификации работ, присвоении тарифных разрядов работникам и установлении систем оплаты труда с учетом особенностей организации производства, труда и управления;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/>
              <a:t>образовательными организациями профессионального образования при разработке профессиональных образовательных программ;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/>
              <a:t>при разработке в установленном порядке федеральных государственных образовательных стандартов профессионального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386765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BB00E-2420-4B33-AD00-30361118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225030-51EF-41B1-A595-7D522E038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/>
              <a:t>Приказ Минтруда России от 29.09.2014 № 667н «О реестре профессиональных стандартов (перечне видов профессиональной деятельности)»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 Ведение реестра профессиональных стандартов, его актуализация и размещение осуществляется на специализированном сайте Минтруда России «Профессиональные стандарты» ФГБУ «НИИ труда и социального страхования» Минтруда России </a:t>
            </a:r>
          </a:p>
          <a:p>
            <a:pPr marL="0" indent="0" algn="ctr">
              <a:buNone/>
            </a:pPr>
            <a:r>
              <a:rPr lang="ru-RU" b="1" dirty="0"/>
              <a:t>http://profstandart.rosmintrud.ru  </a:t>
            </a:r>
          </a:p>
          <a:p>
            <a:pPr marL="0" indent="0">
              <a:buNone/>
            </a:pPr>
            <a:r>
              <a:rPr lang="ru-RU" dirty="0"/>
              <a:t>Включению в реестр подлежат профессиональные стандарты, утвержденные приказами Минтруда России в установленном порядке, в 10-дневный срок после их государственной регистрации Минюстом России</a:t>
            </a:r>
          </a:p>
        </p:txBody>
      </p:sp>
    </p:spTree>
    <p:extLst>
      <p:ext uri="{BB962C8B-B14F-4D97-AF65-F5344CB8AC3E}">
        <p14:creationId xmlns:p14="http://schemas.microsoft.com/office/powerpoint/2010/main" val="13033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УТВЕРЖДЕН</a:t>
            </a:r>
            <a:br>
              <a:rPr lang="ru-RU" b="1" dirty="0"/>
            </a:br>
            <a:r>
              <a:rPr lang="ru-RU" b="1" i="1" dirty="0"/>
              <a:t>приказом Министерства труда</a:t>
            </a:r>
            <a:br>
              <a:rPr lang="ru-RU" b="1" dirty="0"/>
            </a:br>
            <a:r>
              <a:rPr lang="ru-RU" b="1" i="1" dirty="0"/>
              <a:t>и социальной защиты</a:t>
            </a:r>
            <a:br>
              <a:rPr lang="ru-RU" b="1" dirty="0"/>
            </a:br>
            <a:r>
              <a:rPr lang="ru-RU" b="1" i="1" dirty="0"/>
              <a:t>Российской Федерации</a:t>
            </a:r>
            <a:br>
              <a:rPr lang="ru-RU" b="1" dirty="0"/>
            </a:br>
            <a:r>
              <a:rPr lang="ru-RU" b="1" i="1" dirty="0"/>
              <a:t>от 12 января 2016 г. N 2н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(зарегистрирован в Минюсте Российской Федерации 08 февраля 2016 г., регистрационный № 40993)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3123"/>
            <a:ext cx="10515600" cy="1577566"/>
          </a:xfrm>
        </p:spPr>
        <p:txBody>
          <a:bodyPr>
            <a:normAutofit/>
          </a:bodyPr>
          <a:lstStyle/>
          <a:p>
            <a:pPr algn="ctr" fontAlgn="base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МЕДИЦИНСКИЙ ПЕРСОНАЛ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Ксюша\Documents\news2724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39" y="1690688"/>
            <a:ext cx="4266356" cy="25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24000" y="1124744"/>
            <a:ext cx="9144000" cy="5733256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Определил </a:t>
            </a:r>
          </a:p>
          <a:p>
            <a:r>
              <a:rPr lang="ru-RU" b="1" i="1" dirty="0"/>
              <a:t>Вид профессиональной деятельности </a:t>
            </a:r>
            <a:r>
              <a:rPr lang="ru-RU" dirty="0"/>
              <a:t>-  </a:t>
            </a:r>
          </a:p>
          <a:p>
            <a:pPr>
              <a:buNone/>
            </a:pPr>
            <a:r>
              <a:rPr lang="ru-RU" dirty="0"/>
              <a:t>   совокупность трудовых функций, которые требуют обязательной </a:t>
            </a:r>
            <a:r>
              <a:rPr lang="ru-RU" b="1" dirty="0"/>
              <a:t>профессиональной подготовки </a:t>
            </a:r>
            <a:r>
              <a:rPr lang="ru-RU" dirty="0"/>
              <a:t>и которые рассматриваются в контексте определенной сферы их применения</a:t>
            </a:r>
          </a:p>
          <a:p>
            <a:pPr>
              <a:buNone/>
            </a:pPr>
            <a:r>
              <a:rPr lang="ru-RU" b="1" dirty="0"/>
              <a:t>Деятельность младшего медицинского персонала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23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</a:t>
            </a:r>
          </a:p>
        </p:txBody>
      </p:sp>
      <p:pic>
        <p:nvPicPr>
          <p:cNvPr id="4" name="Рисунок 3" descr="http://weclipart.com/gimg/42375E07A5A08CCE/helping-people-clip-art-116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4285992"/>
            <a:ext cx="1789688" cy="2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tdata.ru/u26/photo6430/20420029691-0/original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6080" y="4423237"/>
            <a:ext cx="1423438" cy="229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</TotalTime>
  <Words>1778</Words>
  <Application>Microsoft Office PowerPoint</Application>
  <PresentationFormat>Широкоэкранный</PresentationFormat>
  <Paragraphs>181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Bahnschrift Condensed</vt:lpstr>
      <vt:lpstr>Calibri</vt:lpstr>
      <vt:lpstr>Calibri Light</vt:lpstr>
      <vt:lpstr>Times New Roman</vt:lpstr>
      <vt:lpstr>Wingdings</vt:lpstr>
      <vt:lpstr>Тема Office</vt:lpstr>
      <vt:lpstr>Профессиональные стандарты – разработка, актуализация, внедрение</vt:lpstr>
      <vt:lpstr>Презентация PowerPoint</vt:lpstr>
      <vt:lpstr>Нормативная база</vt:lpstr>
      <vt:lpstr>Трудовой кодекс РФ</vt:lpstr>
      <vt:lpstr>   Статья 195.1 Трудового кодекса Российской Федерации Профессиональные стандарты   </vt:lpstr>
      <vt:lpstr>Профессиональные стандарты применяются:  </vt:lpstr>
      <vt:lpstr>Реестр профстандартов</vt:lpstr>
      <vt:lpstr>ПРОФЕССИОНАЛЬНЫЙ СТАНДАРТ МЛАДШИЙ МЕДИЦИНСКИЙ ПЕРСОНАЛ</vt:lpstr>
      <vt:lpstr>Профессиональный стандарт</vt:lpstr>
      <vt:lpstr>Профессиональный стандарт</vt:lpstr>
      <vt:lpstr>Обобщенные трудовые функции </vt:lpstr>
      <vt:lpstr>  Профессиональный стандарт «Младший медицинский персонал»  Приказ Минтруда России от 12 января 2016 г. № 2н  (зарегистрирован в Минюсте Российской Федерации 08 февраля 2016 г., регистрационный № 40993)  </vt:lpstr>
      <vt:lpstr>Санитар(-ка): трудовые функции</vt:lpstr>
      <vt:lpstr>Трудовые действия: санитар(-ка)  </vt:lpstr>
      <vt:lpstr>Трудовые действия: санитар(-ка) </vt:lpstr>
      <vt:lpstr>Необходимые умения</vt:lpstr>
      <vt:lpstr>Профессиональный стандарт</vt:lpstr>
      <vt:lpstr>Уровень образования</vt:lpstr>
      <vt:lpstr>Санитар  </vt:lpstr>
      <vt:lpstr>Младшая медицинская сестра по уходу за больными  </vt:lpstr>
      <vt:lpstr>ПРОФЕССИОНАЛЬНЫЙ СТАНДАРТ    «Специалист в области организации здравоохранения» </vt:lpstr>
      <vt:lpstr>Профессиональные стандарты применяются:</vt:lpstr>
      <vt:lpstr>Профессиональные стандарты применяются:</vt:lpstr>
      <vt:lpstr>Как внедрить профстандарт:  инструкция </vt:lpstr>
      <vt:lpstr>Как внедрить профстандарт:  инструкция ПРОДОЛЖЕНИЕ </vt:lpstr>
      <vt:lpstr>ПИСЬМО МИНЗДРАВА РОССИИ от 7 февраля 2018 г.  № 16-3/10/2-705    </vt:lpstr>
      <vt:lpstr>Презентация PowerPoint</vt:lpstr>
      <vt:lpstr>Извлечение из Правил разработки, утверждения и применения профессиональных стандартов </vt:lpstr>
      <vt:lpstr>*Первая помощь                         (приказ МЗиСР РФ от 4 мая 2012 г. N 477н)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69</cp:revision>
  <dcterms:created xsi:type="dcterms:W3CDTF">2017-11-18T11:55:21Z</dcterms:created>
  <dcterms:modified xsi:type="dcterms:W3CDTF">2018-09-26T18:25:27Z</dcterms:modified>
</cp:coreProperties>
</file>