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4" r:id="rId1"/>
    <p:sldMasterId id="2147483809" r:id="rId2"/>
  </p:sldMasterIdLst>
  <p:notesMasterIdLst>
    <p:notesMasterId r:id="rId35"/>
  </p:notesMasterIdLst>
  <p:handoutMasterIdLst>
    <p:handoutMasterId r:id="rId36"/>
  </p:handoutMasterIdLst>
  <p:sldIdLst>
    <p:sldId id="268" r:id="rId3"/>
    <p:sldId id="272" r:id="rId4"/>
    <p:sldId id="407" r:id="rId5"/>
    <p:sldId id="377" r:id="rId6"/>
    <p:sldId id="379" r:id="rId7"/>
    <p:sldId id="378" r:id="rId8"/>
    <p:sldId id="380" r:id="rId9"/>
    <p:sldId id="384" r:id="rId10"/>
    <p:sldId id="385" r:id="rId11"/>
    <p:sldId id="381" r:id="rId12"/>
    <p:sldId id="382" r:id="rId13"/>
    <p:sldId id="383" r:id="rId14"/>
    <p:sldId id="386" r:id="rId15"/>
    <p:sldId id="389" r:id="rId16"/>
    <p:sldId id="390" r:id="rId17"/>
    <p:sldId id="391" r:id="rId18"/>
    <p:sldId id="392" r:id="rId19"/>
    <p:sldId id="393" r:id="rId20"/>
    <p:sldId id="394" r:id="rId21"/>
    <p:sldId id="395" r:id="rId22"/>
    <p:sldId id="396" r:id="rId23"/>
    <p:sldId id="397" r:id="rId24"/>
    <p:sldId id="398" r:id="rId25"/>
    <p:sldId id="399" r:id="rId26"/>
    <p:sldId id="400" r:id="rId27"/>
    <p:sldId id="406" r:id="rId28"/>
    <p:sldId id="401" r:id="rId29"/>
    <p:sldId id="402" r:id="rId30"/>
    <p:sldId id="403" r:id="rId31"/>
    <p:sldId id="404" r:id="rId32"/>
    <p:sldId id="405" r:id="rId33"/>
    <p:sldId id="294" r:id="rId34"/>
  </p:sldIdLst>
  <p:sldSz cx="9144000" cy="6858000" type="screen4x3"/>
  <p:notesSz cx="6723063" cy="9853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3">
          <p15:clr>
            <a:srgbClr val="A4A3A4"/>
          </p15:clr>
        </p15:guide>
        <p15:guide id="2" orient="horz" pos="3200">
          <p15:clr>
            <a:srgbClr val="A4A3A4"/>
          </p15:clr>
        </p15:guide>
        <p15:guide id="3" orient="horz" pos="3327">
          <p15:clr>
            <a:srgbClr val="A4A3A4"/>
          </p15:clr>
        </p15:guide>
        <p15:guide id="4" orient="horz" pos="3326">
          <p15:clr>
            <a:srgbClr val="A4A3A4"/>
          </p15:clr>
        </p15:guide>
        <p15:guide id="5" orient="horz" pos="1479">
          <p15:clr>
            <a:srgbClr val="A4A3A4"/>
          </p15:clr>
        </p15:guide>
        <p15:guide id="6" pos="5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C2BF"/>
    <a:srgbClr val="011D43"/>
    <a:srgbClr val="002856"/>
    <a:srgbClr val="01274E"/>
    <a:srgbClr val="19A1BD"/>
    <a:srgbClr val="F9CF34"/>
    <a:srgbClr val="F9F256"/>
    <a:srgbClr val="F27830"/>
    <a:srgbClr val="011F42"/>
    <a:srgbClr val="021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5" autoAdjust="0"/>
    <p:restoredTop sz="96244" autoAdjust="0"/>
  </p:normalViewPr>
  <p:slideViewPr>
    <p:cSldViewPr snapToGrid="0" snapToObjects="1" showGuides="1">
      <p:cViewPr varScale="1">
        <p:scale>
          <a:sx n="98" d="100"/>
          <a:sy n="98" d="100"/>
        </p:scale>
        <p:origin x="346" y="62"/>
      </p:cViewPr>
      <p:guideLst>
        <p:guide orient="horz" pos="2723"/>
        <p:guide orient="horz" pos="3200"/>
        <p:guide orient="horz" pos="3327"/>
        <p:guide orient="horz" pos="3326"/>
        <p:guide orient="horz" pos="1479"/>
        <p:guide pos="5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1" d="100"/>
        <a:sy n="1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818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742AA-60AA-2945-9F66-74A84D4BC707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818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6C963-BF3A-284F-A3D7-79386658C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32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8180" y="0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/>
              </a:defRPr>
            </a:lvl1pPr>
          </a:lstStyle>
          <a:p>
            <a:fld id="{F243C39C-0B0A-4774-B923-B96477D0CDD8}" type="datetimeFigureOut">
              <a:rPr lang="en-GB" smtClean="0"/>
              <a:pPr/>
              <a:t>23/05/2018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22837" cy="3694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307" y="4680466"/>
            <a:ext cx="5378450" cy="44341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8180" y="9359222"/>
            <a:ext cx="2913327" cy="49268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/>
              </a:defRPr>
            </a:lvl1pPr>
          </a:lstStyle>
          <a:p>
            <a:fld id="{4710807F-0148-42BB-8DE4-FEAC7B0B057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4468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7525" y="1155640"/>
            <a:ext cx="7772400" cy="793929"/>
          </a:xfrm>
        </p:spPr>
        <p:txBody>
          <a:bodyPr/>
          <a:lstStyle>
            <a:lvl1pPr>
              <a:defRPr sz="4000" b="1" i="0" baseline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FIRST LINE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525" y="1915065"/>
            <a:ext cx="7772400" cy="113868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OPTIONAL SUBTITLE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6" y="386325"/>
            <a:ext cx="2183734" cy="447597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2853797"/>
            <a:ext cx="7940673" cy="1803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750"/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LOCATION, MONTH/DAY/YEAR</a:t>
            </a:r>
          </a:p>
        </p:txBody>
      </p:sp>
    </p:spTree>
    <p:extLst>
      <p:ext uri="{BB962C8B-B14F-4D97-AF65-F5344CB8AC3E}">
        <p14:creationId xmlns:p14="http://schemas.microsoft.com/office/powerpoint/2010/main" val="232313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7526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17525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1"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307526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307526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1"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097525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097525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1"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Picture 22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73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8" name="Picture 17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9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8" name="Picture 17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6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597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470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8"/>
            <a:ext cx="9144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7525" y="1155640"/>
            <a:ext cx="7772400" cy="793929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FIRST LINE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525" y="1915065"/>
            <a:ext cx="7772400" cy="113868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OPTIONAL SUBTITLE</a:t>
            </a:r>
            <a:endParaRPr lang="en-GB" dirty="0"/>
          </a:p>
        </p:txBody>
      </p:sp>
      <p:pic>
        <p:nvPicPr>
          <p:cNvPr id="4" name="Picture 3" descr="HalyardHealth_Logo_Linear_RGB_White_300pp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386325"/>
            <a:ext cx="2183734" cy="447598"/>
          </a:xfrm>
          <a:prstGeom prst="rect">
            <a:avLst/>
          </a:prstGeom>
        </p:spPr>
      </p:pic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6" y="2853797"/>
            <a:ext cx="7940673" cy="1803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750"/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LOCATION, MONTH/DAY/YEAR</a:t>
            </a:r>
          </a:p>
        </p:txBody>
      </p:sp>
    </p:spTree>
    <p:extLst>
      <p:ext uri="{BB962C8B-B14F-4D97-AF65-F5344CB8AC3E}">
        <p14:creationId xmlns:p14="http://schemas.microsoft.com/office/powerpoint/2010/main" val="1450001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8"/>
            <a:ext cx="9144001" cy="68580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17525" y="1155640"/>
            <a:ext cx="7772400" cy="793929"/>
          </a:xfrm>
        </p:spPr>
        <p:txBody>
          <a:bodyPr/>
          <a:lstStyle>
            <a:lvl1pPr>
              <a:defRPr sz="4000" b="1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FIRST LINE TITLE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525" y="1915065"/>
            <a:ext cx="7772400" cy="113868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OPTIONAL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956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-Pattern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17583" y="1475114"/>
            <a:ext cx="8099942" cy="4711431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3pPr>
            <a:lvl4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4pPr>
            <a:lvl5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556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Content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17583" y="1475114"/>
            <a:ext cx="8099942" cy="4711431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3pPr>
            <a:lvl4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4pPr>
            <a:lvl5pPr>
              <a:defRPr b="0" i="0">
                <a:solidFill>
                  <a:srgbClr val="FFFFF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523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-Pattern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7584" y="1474788"/>
            <a:ext cx="2520000" cy="2682875"/>
          </a:xfr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097584" y="4408488"/>
            <a:ext cx="2520000" cy="115570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050" b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indent="0">
              <a:spcBef>
                <a:spcPts val="300"/>
              </a:spcBef>
              <a:buNone/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2pPr>
            <a:lvl3pPr marL="0" indent="0">
              <a:spcBef>
                <a:spcPts val="300"/>
              </a:spcBef>
              <a:buNone/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3pPr>
            <a:lvl4pPr marL="0" indent="0">
              <a:spcBef>
                <a:spcPts val="300"/>
              </a:spcBef>
              <a:buNone/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4pPr>
            <a:lvl5pPr marL="0" indent="0">
              <a:spcBef>
                <a:spcPts val="300"/>
              </a:spcBef>
              <a:buNone/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Picture 20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17583" y="1475114"/>
            <a:ext cx="5406231" cy="471143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4pPr>
            <a:lvl5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400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17525" y="1155640"/>
            <a:ext cx="7772400" cy="793929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DIVIDER SLIDE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525" y="1915065"/>
            <a:ext cx="7772400" cy="113868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OPTIONAL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1656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+Image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7584" y="1474788"/>
            <a:ext cx="2520000" cy="2682875"/>
          </a:xfr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097584" y="4408488"/>
            <a:ext cx="2520000" cy="115570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050" b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indent="0">
              <a:spcBef>
                <a:spcPts val="300"/>
              </a:spcBef>
              <a:buNone/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2pPr>
            <a:lvl3pPr marL="0" indent="0">
              <a:spcBef>
                <a:spcPts val="300"/>
              </a:spcBef>
              <a:buNone/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3pPr>
            <a:lvl4pPr marL="0" indent="0">
              <a:spcBef>
                <a:spcPts val="300"/>
              </a:spcBef>
              <a:buNone/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4pPr>
            <a:lvl5pPr marL="0" indent="0">
              <a:spcBef>
                <a:spcPts val="300"/>
              </a:spcBef>
              <a:buNone/>
              <a:defRPr sz="1050" b="0" i="0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Picture 20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17583" y="1475114"/>
            <a:ext cx="5406231" cy="471143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3pPr>
            <a:lvl4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4pPr>
            <a:lvl5pPr>
              <a:defRPr b="0" i="0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303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-Pattern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7525" y="1474789"/>
            <a:ext cx="8099425" cy="4261778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lang="en-GB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4752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page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7525" y="1474789"/>
            <a:ext cx="8099425" cy="4261778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lang="en-GB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2584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-Pattern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7526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17525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307526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307526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097525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097525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9" name="Picture 28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395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hotos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7526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17525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307526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307526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097525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097525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solidFill>
                  <a:srgbClr val="FFFFFF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9" name="Picture 28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8909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2" name="Picture 11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48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2" name="Picture 11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274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attern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380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684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82" y="1475114"/>
            <a:ext cx="8100001" cy="4711431"/>
          </a:xfrm>
        </p:spPr>
        <p:txBody>
          <a:bodyPr/>
          <a:lstStyle>
            <a:lvl1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2pPr>
            <a:lvl3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3pPr>
            <a:lvl4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4pPr>
            <a:lvl5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2" name="Picture 11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707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582" y="1475114"/>
            <a:ext cx="8100001" cy="4711431"/>
          </a:xfrm>
        </p:spPr>
        <p:txBody>
          <a:bodyPr/>
          <a:lstStyle>
            <a:lvl1pPr marL="174625" indent="-174625">
              <a:defRPr b="0" i="0">
                <a:solidFill>
                  <a:srgbClr val="002856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2pPr>
            <a:lvl3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3pPr>
            <a:lvl4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4pPr>
            <a:lvl5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2" name="Picture 11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44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7584" y="1474788"/>
            <a:ext cx="2520000" cy="2682875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097584" y="4408488"/>
            <a:ext cx="2520000" cy="115570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050" b="0">
                <a:solidFill>
                  <a:srgbClr val="002856"/>
                </a:solidFill>
                <a:latin typeface="Calibri"/>
                <a:cs typeface="Calibri"/>
              </a:defRPr>
            </a:lvl1pPr>
            <a:lvl2pPr marL="0" indent="0">
              <a:spcBef>
                <a:spcPts val="300"/>
              </a:spcBef>
              <a:buNone/>
              <a:defRPr sz="1050" b="0" i="0">
                <a:solidFill>
                  <a:srgbClr val="002856"/>
                </a:solidFill>
                <a:latin typeface="Calibri"/>
                <a:cs typeface="Calibri"/>
              </a:defRPr>
            </a:lvl2pPr>
            <a:lvl3pPr marL="0" indent="0">
              <a:spcBef>
                <a:spcPts val="300"/>
              </a:spcBef>
              <a:buNone/>
              <a:defRPr sz="1050" b="0" i="0">
                <a:solidFill>
                  <a:srgbClr val="002856"/>
                </a:solidFill>
                <a:latin typeface="Calibri"/>
                <a:cs typeface="Calibri"/>
              </a:defRPr>
            </a:lvl3pPr>
            <a:lvl4pPr marL="0" indent="0">
              <a:spcBef>
                <a:spcPts val="300"/>
              </a:spcBef>
              <a:buNone/>
              <a:defRPr sz="1050" b="0" i="0">
                <a:solidFill>
                  <a:srgbClr val="002856"/>
                </a:solidFill>
                <a:latin typeface="Calibri"/>
                <a:cs typeface="Calibri"/>
              </a:defRPr>
            </a:lvl4pPr>
            <a:lvl5pPr marL="0" indent="0">
              <a:spcBef>
                <a:spcPts val="300"/>
              </a:spcBef>
              <a:buNone/>
              <a:defRPr sz="1050" b="0" i="0">
                <a:solidFill>
                  <a:srgbClr val="002856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Picture 18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17583" y="1475114"/>
            <a:ext cx="5406231" cy="4711431"/>
          </a:xfrm>
        </p:spPr>
        <p:txBody>
          <a:bodyPr/>
          <a:lstStyle>
            <a:lvl1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2pPr>
            <a:lvl3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3pPr>
            <a:lvl4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4pPr>
            <a:lvl5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58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7584" y="1474788"/>
            <a:ext cx="2520000" cy="2682875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097584" y="4408488"/>
            <a:ext cx="2520000" cy="1155700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050" b="0">
                <a:solidFill>
                  <a:srgbClr val="002856"/>
                </a:solidFill>
                <a:latin typeface="Calibri"/>
                <a:cs typeface="Calibri"/>
              </a:defRPr>
            </a:lvl1pPr>
            <a:lvl2pPr marL="0" indent="0">
              <a:spcBef>
                <a:spcPts val="300"/>
              </a:spcBef>
              <a:buNone/>
              <a:defRPr sz="1050" b="0" i="0">
                <a:solidFill>
                  <a:srgbClr val="002856"/>
                </a:solidFill>
                <a:latin typeface="Calibri"/>
                <a:cs typeface="Calibri"/>
              </a:defRPr>
            </a:lvl2pPr>
            <a:lvl3pPr marL="0" indent="0">
              <a:spcBef>
                <a:spcPts val="300"/>
              </a:spcBef>
              <a:buNone/>
              <a:defRPr sz="1050" b="0" i="0">
                <a:solidFill>
                  <a:srgbClr val="002856"/>
                </a:solidFill>
                <a:latin typeface="Calibri"/>
                <a:cs typeface="Calibri"/>
              </a:defRPr>
            </a:lvl3pPr>
            <a:lvl4pPr marL="0" indent="0">
              <a:spcBef>
                <a:spcPts val="300"/>
              </a:spcBef>
              <a:buNone/>
              <a:defRPr sz="1050" b="0" i="0">
                <a:solidFill>
                  <a:srgbClr val="002856"/>
                </a:solidFill>
                <a:latin typeface="Calibri"/>
                <a:cs typeface="Calibri"/>
              </a:defRPr>
            </a:lvl4pPr>
            <a:lvl5pPr marL="0" indent="0">
              <a:spcBef>
                <a:spcPts val="300"/>
              </a:spcBef>
              <a:buNone/>
              <a:defRPr sz="1050" b="0" i="0">
                <a:solidFill>
                  <a:srgbClr val="002856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Picture 18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17583" y="1475114"/>
            <a:ext cx="5406231" cy="4711431"/>
          </a:xfrm>
        </p:spPr>
        <p:txBody>
          <a:bodyPr/>
          <a:lstStyle>
            <a:lvl1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1pPr>
            <a:lvl2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2pPr>
            <a:lvl3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3pPr>
            <a:lvl4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4pPr>
            <a:lvl5pPr>
              <a:defRPr b="0" i="0">
                <a:solidFill>
                  <a:srgbClr val="002856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2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7525" y="1474789"/>
            <a:ext cx="8099425" cy="4261778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7525" y="1474789"/>
            <a:ext cx="8099425" cy="4261778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22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6282000"/>
            <a:ext cx="9144000" cy="576000"/>
          </a:xfrm>
          <a:prstGeom prst="rect">
            <a:avLst/>
          </a:prstGeom>
          <a:solidFill>
            <a:srgbClr val="011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rgbClr val="021D43"/>
              </a:solidFill>
              <a:latin typeface="Calibri"/>
              <a:cs typeface="Calibri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17526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17525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1"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307526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307526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1"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097525" y="1474788"/>
            <a:ext cx="2520000" cy="1699733"/>
          </a:xfrm>
        </p:spPr>
        <p:txBody>
          <a:bodyPr/>
          <a:lstStyle>
            <a:lvl1pPr marL="0" indent="0">
              <a:buNone/>
              <a:defRPr sz="1000">
                <a:latin typeface="Calibri"/>
                <a:cs typeface="Calibri"/>
              </a:defRPr>
            </a:lvl1pPr>
          </a:lstStyle>
          <a:p>
            <a:endParaRPr lang="en-GB" dirty="0"/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097525" y="3420044"/>
            <a:ext cx="2520000" cy="2321944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200" b="1">
                <a:latin typeface="Calibri"/>
                <a:cs typeface="Calibri"/>
              </a:defRPr>
            </a:lvl1pPr>
            <a:lvl2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2pPr>
            <a:lvl3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3pPr>
            <a:lvl4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4pPr>
            <a:lvl5pPr marL="0" indent="0">
              <a:spcBef>
                <a:spcPts val="600"/>
              </a:spcBef>
              <a:buNone/>
              <a:defRPr sz="1200">
                <a:latin typeface="Calibri"/>
                <a:cs typeface="Calibri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4874" y="6478437"/>
            <a:ext cx="301925" cy="180000"/>
          </a:xfr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Picture 22" descr="HalyardHealth_Logo_Linear_RGB_White_300pp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" y="6462200"/>
            <a:ext cx="1078361" cy="221030"/>
          </a:xfrm>
          <a:prstGeom prst="rect">
            <a:avLst/>
          </a:prstGeom>
        </p:spPr>
      </p:pic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5172" y="6478437"/>
            <a:ext cx="3925019" cy="180000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>
              <a:defRPr sz="11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Confidential Information- Internal Use Only</a:t>
            </a:r>
            <a:endParaRPr lang="en-GB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17584" y="283264"/>
            <a:ext cx="8100000" cy="484487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002856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17525" y="730224"/>
            <a:ext cx="8100000" cy="580991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>
                <a:solidFill>
                  <a:srgbClr val="86C300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30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ttern-on-gray-on-white-solid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7584" y="283264"/>
            <a:ext cx="8100000" cy="48448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584" y="1475114"/>
            <a:ext cx="8100000" cy="47114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4874" y="6478437"/>
            <a:ext cx="301925" cy="18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r">
              <a:defRPr sz="1050">
                <a:solidFill>
                  <a:srgbClr val="FFFFFF"/>
                </a:solidFill>
                <a:latin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79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54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174625" indent="-174625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100" kern="1200">
          <a:solidFill>
            <a:schemeClr val="tx1"/>
          </a:solidFill>
          <a:latin typeface="Calibri"/>
          <a:ea typeface="+mn-ea"/>
          <a:cs typeface="+mn-cs"/>
        </a:defRPr>
      </a:lvl1pPr>
      <a:lvl2pPr marL="630238" indent="-360000" algn="l" defTabSz="914400" rtl="0" eaLnBrk="1" latinLnBrk="0" hangingPunct="1">
        <a:lnSpc>
          <a:spcPct val="90000"/>
        </a:lnSpc>
        <a:spcBef>
          <a:spcPts val="700"/>
        </a:spcBef>
        <a:buFont typeface="AkkuratStd Light" pitchFamily="34" charset="0"/>
        <a:buChar char="—"/>
        <a:defRPr sz="2100" kern="1200">
          <a:solidFill>
            <a:schemeClr val="tx1"/>
          </a:solidFill>
          <a:latin typeface="Calibri"/>
          <a:ea typeface="+mn-ea"/>
          <a:cs typeface="+mn-cs"/>
        </a:defRPr>
      </a:lvl2pPr>
      <a:lvl3pPr marL="810000" indent="-180000" algn="l" defTabSz="914400" rtl="0" eaLnBrk="1" latinLnBrk="0" hangingPunct="1">
        <a:lnSpc>
          <a:spcPct val="90000"/>
        </a:lnSpc>
        <a:spcBef>
          <a:spcPts val="700"/>
        </a:spcBef>
        <a:buFont typeface="AkkuratStd Light" pitchFamily="34" charset="0"/>
        <a:buChar char="–"/>
        <a:defRPr sz="1400" kern="1200">
          <a:solidFill>
            <a:schemeClr val="tx1"/>
          </a:solidFill>
          <a:latin typeface="Calibri"/>
          <a:ea typeface="+mn-ea"/>
          <a:cs typeface="+mn-cs"/>
        </a:defRPr>
      </a:lvl3pPr>
      <a:lvl4pPr marL="982663" indent="-180975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200" kern="1200">
          <a:solidFill>
            <a:schemeClr val="tx1"/>
          </a:solidFill>
          <a:latin typeface="Calibri"/>
          <a:ea typeface="+mn-ea"/>
          <a:cs typeface="+mn-cs"/>
        </a:defRPr>
      </a:lvl4pPr>
      <a:lvl5pPr marL="1165225" indent="-182563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000" kern="1200">
          <a:solidFill>
            <a:schemeClr val="tx1"/>
          </a:solidFill>
          <a:latin typeface="Calibri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11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ttern-10%-white-on-blue-solid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7584" y="283264"/>
            <a:ext cx="8100000" cy="48448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584" y="1475114"/>
            <a:ext cx="8100000" cy="47114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4874" y="6478437"/>
            <a:ext cx="301925" cy="18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r">
              <a:defRPr sz="1050">
                <a:solidFill>
                  <a:srgbClr val="FFFFFF"/>
                </a:solidFill>
                <a:latin typeface="Calibri"/>
              </a:defRPr>
            </a:lvl1pPr>
          </a:lstStyle>
          <a:p>
            <a:fld id="{4EC51EDA-52C7-4135-B4FB-9F9CB99D99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74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57" r:id="rId2"/>
    <p:sldLayoutId id="2147483818" r:id="rId3"/>
    <p:sldLayoutId id="2147483816" r:id="rId4"/>
    <p:sldLayoutId id="2147483821" r:id="rId5"/>
    <p:sldLayoutId id="2147483819" r:id="rId6"/>
    <p:sldLayoutId id="2147483824" r:id="rId7"/>
    <p:sldLayoutId id="2147483822" r:id="rId8"/>
    <p:sldLayoutId id="2147483827" r:id="rId9"/>
    <p:sldLayoutId id="2147483825" r:id="rId10"/>
    <p:sldLayoutId id="2147483831" r:id="rId11"/>
    <p:sldLayoutId id="2147483852" r:id="rId12"/>
    <p:sldLayoutId id="2147483828" r:id="rId13"/>
    <p:sldLayoutId id="2147483830" r:id="rId14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500" b="1" kern="1200">
          <a:solidFill>
            <a:srgbClr val="FFFFFF"/>
          </a:solidFill>
          <a:latin typeface="Calibri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100" kern="1200">
          <a:solidFill>
            <a:srgbClr val="FFFFFF"/>
          </a:solidFill>
          <a:latin typeface="Calibri"/>
          <a:ea typeface="+mn-ea"/>
          <a:cs typeface="+mn-cs"/>
        </a:defRPr>
      </a:lvl1pPr>
      <a:lvl2pPr marL="630238" indent="-360000" algn="l" defTabSz="914400" rtl="0" eaLnBrk="1" latinLnBrk="0" hangingPunct="1">
        <a:lnSpc>
          <a:spcPct val="90000"/>
        </a:lnSpc>
        <a:spcBef>
          <a:spcPts val="700"/>
        </a:spcBef>
        <a:buFont typeface="AkkuratStd Light" pitchFamily="34" charset="0"/>
        <a:buChar char="—"/>
        <a:defRPr sz="2100" kern="1200">
          <a:solidFill>
            <a:srgbClr val="FFFFFF"/>
          </a:solidFill>
          <a:latin typeface="Calibri"/>
          <a:ea typeface="+mn-ea"/>
          <a:cs typeface="+mn-cs"/>
        </a:defRPr>
      </a:lvl2pPr>
      <a:lvl3pPr marL="810000" indent="-180000" algn="l" defTabSz="914400" rtl="0" eaLnBrk="1" latinLnBrk="0" hangingPunct="1">
        <a:lnSpc>
          <a:spcPct val="90000"/>
        </a:lnSpc>
        <a:spcBef>
          <a:spcPts val="700"/>
        </a:spcBef>
        <a:buFont typeface="AkkuratStd Light" pitchFamily="34" charset="0"/>
        <a:buChar char="–"/>
        <a:defRPr sz="1400" kern="1200">
          <a:solidFill>
            <a:srgbClr val="FFFFFF"/>
          </a:solidFill>
          <a:latin typeface="Calibri"/>
          <a:ea typeface="+mn-ea"/>
          <a:cs typeface="+mn-cs"/>
        </a:defRPr>
      </a:lvl3pPr>
      <a:lvl4pPr marL="982663" indent="-180975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200" kern="1200">
          <a:solidFill>
            <a:srgbClr val="FFFFFF"/>
          </a:solidFill>
          <a:latin typeface="Calibri"/>
          <a:ea typeface="+mn-ea"/>
          <a:cs typeface="+mn-cs"/>
        </a:defRPr>
      </a:lvl4pPr>
      <a:lvl5pPr marL="1165225" indent="-182563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»"/>
        <a:defRPr sz="1000" kern="1200">
          <a:solidFill>
            <a:srgbClr val="FFFFFF"/>
          </a:solidFill>
          <a:latin typeface="Calibri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39800" y="887104"/>
            <a:ext cx="7679944" cy="247788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Сотрудничество по вопросам подготовки специалистов для работы в области паллиативной медицинской помощи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05688" y="4093055"/>
            <a:ext cx="7518399" cy="1160059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750"/>
            </a:lvl1pPr>
          </a:lstStyle>
          <a:p>
            <a:pPr lvl="0"/>
            <a:r>
              <a:rPr lang="ru-RU" b="1" dirty="0"/>
              <a:t>Рустам Михайлов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52091" y="360705"/>
            <a:ext cx="2936586" cy="58003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30213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Целевая аудитория: медсестры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8" y="1534847"/>
            <a:ext cx="8393722" cy="330678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Лекции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Мастер-классы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Круглые столы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31484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Медсестры: лекции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2E296C5-3B09-433D-AE8E-9DFBFA851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" y="958823"/>
            <a:ext cx="4492449" cy="33693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9395F76-3603-4C04-8A56-2AC0800BC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236" y="3108960"/>
            <a:ext cx="4367788" cy="29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65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Медсестры: мастер-классы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7D21618-504C-475C-AB51-D04284463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71" y="1852352"/>
            <a:ext cx="4353328" cy="32649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37A72A8-787D-46A8-9221-9FEAE11DC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1479" y="1590330"/>
            <a:ext cx="5052054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7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Обучение медицинских сестер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8" y="1534847"/>
            <a:ext cx="8393722" cy="3306783"/>
          </a:xfrm>
        </p:spPr>
        <p:txBody>
          <a:bodyPr/>
          <a:lstStyle/>
          <a:p>
            <a:pPr marL="270238" lvl="1" indent="0">
              <a:buNone/>
            </a:pPr>
            <a:r>
              <a:rPr lang="ru-RU" sz="2400" dirty="0"/>
              <a:t>Московский областной медицинский колледж №1: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Циклы повышения квалификации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smtClean="0"/>
              <a:t>199 </a:t>
            </a:r>
            <a:r>
              <a:rPr lang="ru-RU" sz="2400" dirty="0"/>
              <a:t>слушателей с ноября 2017 г.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Уход за пациентами с </a:t>
            </a:r>
            <a:r>
              <a:rPr lang="ru-RU" sz="2400" dirty="0" err="1"/>
              <a:t>гастростомическими</a:t>
            </a:r>
            <a:r>
              <a:rPr lang="ru-RU" sz="2400" dirty="0"/>
              <a:t> трубками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Санация трахеи и полости рта пациентов, находящихся на ИВЛ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Лекции и мастер-классы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89D2ABB1-6DFC-48C6-9F4C-C148A6123C58}"/>
              </a:ext>
            </a:extLst>
          </p:cNvPr>
          <p:cNvSpPr txBox="1">
            <a:spLocks/>
          </p:cNvSpPr>
          <p:nvPr/>
        </p:nvSpPr>
        <p:spPr>
          <a:xfrm>
            <a:off x="1091654" y="4867420"/>
            <a:ext cx="7040410" cy="576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4625" indent="-17462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itchFamily="34" charset="0"/>
              <a:buChar char="•"/>
              <a:defRPr sz="2100" b="0" i="0" kern="1200">
                <a:solidFill>
                  <a:srgbClr val="002856"/>
                </a:solidFill>
                <a:latin typeface="Calibri"/>
                <a:ea typeface="+mn-ea"/>
                <a:cs typeface="Calibri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b="0" i="0" kern="1200">
                <a:solidFill>
                  <a:srgbClr val="002856"/>
                </a:solidFill>
                <a:latin typeface="Calibri"/>
                <a:ea typeface="+mn-ea"/>
                <a:cs typeface="Calibri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b="0" i="0" kern="1200">
                <a:solidFill>
                  <a:srgbClr val="002856"/>
                </a:solidFill>
                <a:latin typeface="Calibri"/>
                <a:ea typeface="+mn-ea"/>
                <a:cs typeface="Calibri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b="0" i="0" kern="1200">
                <a:solidFill>
                  <a:srgbClr val="002856"/>
                </a:solidFill>
                <a:latin typeface="Calibri"/>
                <a:ea typeface="+mn-ea"/>
                <a:cs typeface="Calibri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b="0" i="0" kern="1200">
                <a:solidFill>
                  <a:srgbClr val="002856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0238" lvl="1" indent="0" algn="ctr">
              <a:buFont typeface="AkkuratStd Light" pitchFamily="34" charset="0"/>
              <a:buNone/>
            </a:pPr>
            <a:r>
              <a:rPr lang="ru-RU" sz="4000" b="1" dirty="0">
                <a:solidFill>
                  <a:srgbClr val="FF0000"/>
                </a:solidFill>
              </a:rPr>
              <a:t>НЕКОММЕРЧЕСКОЕ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410097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Уход за пациентами с </a:t>
            </a:r>
            <a:r>
              <a:rPr lang="ru-RU" dirty="0" err="1"/>
              <a:t>гастростомами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8" y="1534847"/>
            <a:ext cx="8393722" cy="330678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Сравнение </a:t>
            </a:r>
            <a:r>
              <a:rPr lang="ru-RU" sz="2400" dirty="0" err="1"/>
              <a:t>назогастрального</a:t>
            </a:r>
            <a:r>
              <a:rPr lang="ru-RU" sz="2400" dirty="0"/>
              <a:t> зонда и </a:t>
            </a:r>
            <a:r>
              <a:rPr lang="ru-RU" sz="2400" dirty="0" err="1"/>
              <a:t>гастростомической</a:t>
            </a:r>
            <a:r>
              <a:rPr lang="ru-RU" sz="2400" dirty="0"/>
              <a:t> трубки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Основные виды </a:t>
            </a:r>
            <a:r>
              <a:rPr lang="ru-RU" sz="2400" dirty="0" err="1"/>
              <a:t>гастростомических</a:t>
            </a:r>
            <a:r>
              <a:rPr lang="ru-RU" sz="2400" dirty="0"/>
              <a:t> трубок, их нюансы и особенности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Послеоперационный уход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Ежедневный уход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Введение питания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Возможные осложнения, их профилактика и лечение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Замена </a:t>
            </a:r>
            <a:r>
              <a:rPr lang="ru-RU" sz="2400" dirty="0" err="1"/>
              <a:t>гастростомической</a:t>
            </a:r>
            <a:r>
              <a:rPr lang="ru-RU" sz="2400" dirty="0"/>
              <a:t> трубки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69253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Зонд и </a:t>
            </a:r>
            <a:r>
              <a:rPr lang="ru-RU" dirty="0" err="1"/>
              <a:t>гастростомическая</a:t>
            </a:r>
            <a:r>
              <a:rPr lang="ru-RU" dirty="0"/>
              <a:t> трубка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B844063-146B-45B1-9178-45EC7E1D0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67" y="1048513"/>
            <a:ext cx="2084632" cy="277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1F46374-4F9F-4AC6-A1D5-99E094808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92" y="3945383"/>
            <a:ext cx="2743200" cy="2076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1601714-C658-42C1-B8A7-9C69EA5E2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257" y="1090521"/>
            <a:ext cx="2659239" cy="25901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13EC62-09D3-453C-BB95-76C0A9912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257" y="3781275"/>
            <a:ext cx="2960051" cy="228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Виды </a:t>
            </a:r>
            <a:r>
              <a:rPr lang="ru-RU" dirty="0" err="1"/>
              <a:t>гастростомических</a:t>
            </a:r>
            <a:r>
              <a:rPr lang="ru-RU" dirty="0"/>
              <a:t> трубок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15" name="Picture 14" descr="Bildresultat för non balloon peg tube">
            <a:extLst>
              <a:ext uri="{FF2B5EF4-FFF2-40B4-BE49-F238E27FC236}">
                <a16:creationId xmlns:a16="http://schemas.microsoft.com/office/drawing/2014/main" xmlns="" id="{8D48861F-39D8-410F-A2C5-1A229BAF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8343" y="770949"/>
            <a:ext cx="2975153" cy="366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www.ahns.com.au/wp-content/uploads/2015/04/Bolus-Gastrostomy-Feeding-Tube-450x450.jpg">
            <a:extLst>
              <a:ext uri="{FF2B5EF4-FFF2-40B4-BE49-F238E27FC236}">
                <a16:creationId xmlns:a16="http://schemas.microsoft.com/office/drawing/2014/main" xmlns="" id="{C83B955D-EDEA-429D-8485-E886A4A3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55" y="1566797"/>
            <a:ext cx="3712316" cy="37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www.ahns.com.au/wp-content/uploads/2015/04/Mic-Key-Low-Profile-Skin-Level-Gastrostomy-Tube.jpg">
            <a:extLst>
              <a:ext uri="{FF2B5EF4-FFF2-40B4-BE49-F238E27FC236}">
                <a16:creationId xmlns:a16="http://schemas.microsoft.com/office/drawing/2014/main" xmlns="" id="{5B397D57-BF03-4C36-948B-44283FAE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032" y="2166459"/>
            <a:ext cx="3712316" cy="37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2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Ежедневный уход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D52EE9-ED0B-4F28-80D9-C0D28F102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84" y="1231391"/>
            <a:ext cx="3152962" cy="42429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0ED3F8-22F9-4606-B4A6-D4B5FA3038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130" y="1231391"/>
            <a:ext cx="3182189" cy="42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5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Санация трахеи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8" y="1534847"/>
            <a:ext cx="8533930" cy="330678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Сравнение открытой и закрытой санации трахеи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Риски при открытой санации трахеи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Преимущества закрытой санации трахеи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Алгоритм использования закрытой аспирационной системы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Нюансы у новорожденных и детей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6690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Открытая и закрытая санация трахеи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20" name="Picture 2" descr="http://t2.gstatic.com/images?q=tbn:ANd9GcQCkBUOs6osQD2XszEPNnNQGZJ6plpefeizuzNmsfDLiqUbSsCFXw">
            <a:extLst>
              <a:ext uri="{FF2B5EF4-FFF2-40B4-BE49-F238E27FC236}">
                <a16:creationId xmlns:a16="http://schemas.microsoft.com/office/drawing/2014/main" xmlns="" id="{D99151ED-6BFD-40DF-A0B4-A0617B53C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04" y="1066022"/>
            <a:ext cx="3561348" cy="252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0B4CF27-1567-4DBC-AB0A-2870C0573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36" y="3694176"/>
            <a:ext cx="3561347" cy="2255520"/>
          </a:xfrm>
          <a:prstGeom prst="rect">
            <a:avLst/>
          </a:prstGeom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xmlns="" id="{9C880DA7-DA73-4FBE-AD5D-872AEF768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5331" y="379745"/>
            <a:ext cx="2321738" cy="3479890"/>
          </a:xfrm>
          <a:solidFill>
            <a:schemeClr val="tx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B18E075-BAE2-4A0A-BC03-E736E3601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755" y="3581114"/>
            <a:ext cx="4102564" cy="248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7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Обучение медперсонала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7" y="1501696"/>
            <a:ext cx="8393722" cy="330678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Повышает уровень оказания медицинской помощи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Является конкурентным преимуществом как для компании, так и для обучаемого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Способствует развитию здравоохранения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Должно быть </a:t>
            </a:r>
            <a:r>
              <a:rPr lang="ru-RU" sz="2400"/>
              <a:t>задокументировано и </a:t>
            </a:r>
            <a:r>
              <a:rPr lang="ru-RU" sz="2400" dirty="0"/>
              <a:t>соответствовать всем юридическим, антикоррупционным и другим нормам и законам</a:t>
            </a:r>
          </a:p>
          <a:p>
            <a:pPr marL="727438" lvl="1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14749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Риски при открытой санации трахеи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C209B796-1DDF-47A7-A224-1F6A47F853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825547"/>
              </p:ext>
            </p:extLst>
          </p:nvPr>
        </p:nvGraphicFramePr>
        <p:xfrm>
          <a:off x="1456571" y="1166087"/>
          <a:ext cx="6234146" cy="469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hoto Editor Photo" r:id="rId3" imgW="3428571" imgH="2295238" progId="MSPhotoEd.3">
                  <p:embed/>
                </p:oleObj>
              </mc:Choice>
              <mc:Fallback>
                <p:oleObj name="Photo Editor Photo" r:id="rId3" imgW="3428571" imgH="2295238" progId="MSPhotoEd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6571" y="1166087"/>
                        <a:ext cx="6234146" cy="469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3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Риски при открытой санации трахеи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325E8121-9184-4481-BFE1-A6C90716A300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70" y="1158240"/>
            <a:ext cx="6126853" cy="479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021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Алгоритм использования ЗАС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B9CF09-B22D-4E63-91D7-2B076D5A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08" y="1320657"/>
            <a:ext cx="3507941" cy="1714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4E5748-30EF-47B9-8BD5-571623C6C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188" y="1320657"/>
            <a:ext cx="2974848" cy="1766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0A7BC47-0E3E-4E3E-82C2-CE5FE153F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50" y="3668055"/>
            <a:ext cx="3508199" cy="1934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BE51BE8-E20A-429C-B7D0-AE18B9C00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188" y="3668055"/>
            <a:ext cx="2974848" cy="191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63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Алгоритм использования ЗАС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5BF9BE-46FA-4ADF-B383-4EF2E75C5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256" y="1363993"/>
            <a:ext cx="3813338" cy="2171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82AEA3-E9A6-4BB4-AE15-D597EFFB3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638" y="3905902"/>
            <a:ext cx="4150842" cy="2195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41BB12-C01C-4EF2-A1C0-C8584C9C1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8" y="1363993"/>
            <a:ext cx="4065480" cy="217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39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Нюансы у новорожденных и детей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1B193B6-0636-47E9-BFFF-FBB6F11BF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9" y="1402472"/>
            <a:ext cx="4108234" cy="2318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A989EC-BBC7-4EA1-90C6-EEFAD485F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076" y="1402472"/>
            <a:ext cx="4052696" cy="2318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15BFD88-B2F8-41AA-8B88-2A8E8E5EE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168" y="3919138"/>
            <a:ext cx="4084320" cy="228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01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Санация полости рта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8" y="1534847"/>
            <a:ext cx="8533930" cy="3306783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Важность комплексного ухода за полостью рта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Традиционная методика ухода за полостью рта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Специализированные наборы для ухода за полостью рта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400" dirty="0"/>
              <a:t>Алгоритм использования специализированного набора</a:t>
            </a:r>
          </a:p>
          <a:p>
            <a:pPr lvl="1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7943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36" y="232092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Важность ухода за полостью рта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graphicFrame>
        <p:nvGraphicFramePr>
          <p:cNvPr id="8" name="Group 316">
            <a:extLst>
              <a:ext uri="{FF2B5EF4-FFF2-40B4-BE49-F238E27FC236}">
                <a16:creationId xmlns:a16="http://schemas.microsoft.com/office/drawing/2014/main" xmlns="" id="{88967D3C-DCAA-4A71-B8D4-6767DD5650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6614598"/>
              </p:ext>
            </p:extLst>
          </p:nvPr>
        </p:nvGraphicFramePr>
        <p:xfrm>
          <a:off x="395536" y="765347"/>
          <a:ext cx="8367464" cy="5480304"/>
        </p:xfrm>
        <a:graphic>
          <a:graphicData uri="http://schemas.openxmlformats.org/drawingml/2006/table">
            <a:tbl>
              <a:tblPr/>
              <a:tblGrid>
                <a:gridCol w="5437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03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18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0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67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4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Компонент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CDC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APIC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HII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NICE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Подъем головного конца кровати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 (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  <a:cs typeface="Arial" charset="0"/>
                        </a:rPr>
                        <a:t>Положение пациента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  <a:cs typeface="Arial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  <a:cs typeface="Arial" charset="0"/>
                        </a:rPr>
                        <a:t>полулежа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  <a:cs typeface="Arial" charset="0"/>
                        </a:rPr>
                        <a:t>30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  <a:cs typeface="Arial" charset="0"/>
                        </a:rPr>
                        <a:t>˚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  <a:cs typeface="Arial" charset="0"/>
                        </a:rPr>
                        <a:t>-45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  <a:cs typeface="Arial" charset="0"/>
                        </a:rPr>
                        <a:t>˚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Ежедневный «отдых» от седативных препаратов и оценка готовности к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экстубации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Профилактика пептической язвенной болезни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Char char="•"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Надежная комплексная программа ухода за полостью рта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Очистка оборудования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4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Избегать рутинной смены контура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ebdings" pitchFamily="36" charset="2"/>
                        <a:ea typeface="ヒラギノ角ゴ Pro W3" pitchFamily="36" charset="-128"/>
                        <a:sym typeface="Wingdings" pitchFamily="36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85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Дренаж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субглоточных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 выделений – постоянный или периодический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ebdings" pitchFamily="36" charset="2"/>
                        <a:ea typeface="ヒラギノ角ゴ Pro W3" pitchFamily="36" charset="-128"/>
                        <a:sym typeface="Wingdings" pitchFamily="36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8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Профилактика колонизации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орофарингеальной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 области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81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Char char="•"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36" charset="-128"/>
                        </a:rPr>
                        <a:t>Измерение давления в манжете трахеальной трубки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ebdings" pitchFamily="36" charset="2"/>
                        <a:ea typeface="ヒラギノ角ゴ Pro W3" pitchFamily="36" charset="-128"/>
                        <a:sym typeface="Wingdings" pitchFamily="36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Webdings" pitchFamily="36" charset="2"/>
                        <a:ea typeface="ヒラギノ角ゴ Pro W3" pitchFamily="36" charset="-128"/>
                        <a:sym typeface="Wingdings" pitchFamily="36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Webdings" pitchFamily="36" charset="2"/>
                          <a:ea typeface="ヒラギノ角ゴ Pro W3" pitchFamily="36" charset="-128"/>
                          <a:sym typeface="Wingdings" pitchFamily="36" charset="2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" pitchFamily="36" charset="0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36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rgbClr val="5B4B7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" name="Oval 307">
            <a:extLst>
              <a:ext uri="{FF2B5EF4-FFF2-40B4-BE49-F238E27FC236}">
                <a16:creationId xmlns:a16="http://schemas.microsoft.com/office/drawing/2014/main" xmlns="" id="{45FC56D7-0DF5-4DF0-88FA-05DD82C16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295" y="2793120"/>
            <a:ext cx="2889504" cy="63283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4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Традиционная методика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11BF9F-7FAE-45B6-92F1-8DE39D77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7" y="1438654"/>
            <a:ext cx="4260330" cy="3122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FEB697-B98C-4065-A8C2-5CE337A37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81" y="1438655"/>
            <a:ext cx="4368743" cy="312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91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D1C862C-48DC-4988-BE21-08590B3F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13" y="3842016"/>
            <a:ext cx="3400425" cy="2143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Специализированные наборы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EAD39F-B57E-43DE-8DE8-75CDFA467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6" y="1115048"/>
            <a:ext cx="3300224" cy="24810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A1D87A-0BC2-45A4-999F-B54EB122705E}"/>
              </a:ext>
            </a:extLst>
          </p:cNvPr>
          <p:cNvSpPr/>
          <p:nvPr/>
        </p:nvSpPr>
        <p:spPr>
          <a:xfrm>
            <a:off x="5675675" y="4450080"/>
            <a:ext cx="298406" cy="1024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5B7F17-B485-4FCD-8786-2B7089FC6A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6" y="3765311"/>
            <a:ext cx="3300224" cy="2391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9D14C7-3E24-4FE3-8554-60667BF77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7" y="1073071"/>
            <a:ext cx="3653976" cy="24109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C42F450-0261-4550-A44A-3DBB5E7FF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9364" y="1073071"/>
            <a:ext cx="1388839" cy="23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76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Алгоритм использования набора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A1D87A-0BC2-45A4-999F-B54EB122705E}"/>
              </a:ext>
            </a:extLst>
          </p:cNvPr>
          <p:cNvSpPr/>
          <p:nvPr/>
        </p:nvSpPr>
        <p:spPr>
          <a:xfrm>
            <a:off x="5779008" y="1804416"/>
            <a:ext cx="548640" cy="1475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8EE12C-9EC8-4C2C-9D36-3EF46EBFCE56}"/>
              </a:ext>
            </a:extLst>
          </p:cNvPr>
          <p:cNvSpPr/>
          <p:nvPr/>
        </p:nvSpPr>
        <p:spPr>
          <a:xfrm>
            <a:off x="7284720" y="3925824"/>
            <a:ext cx="1571208" cy="34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C06DD0-7A44-405D-85C1-364C455D8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26" y="1085088"/>
            <a:ext cx="3651260" cy="1970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0D7768-1627-485E-8209-39C065CD9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60" y="1085088"/>
            <a:ext cx="3592342" cy="1980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A7E5181-7A68-4337-9E73-A76E075DA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26" y="3621024"/>
            <a:ext cx="3580479" cy="2014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91D18A-1AE6-40B8-B08A-13C777BFB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815" y="3621024"/>
            <a:ext cx="3690787" cy="196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40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Целевая аудитория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7" y="1501696"/>
            <a:ext cx="8393722" cy="330678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Врачи (детские и взрослые):</a:t>
            </a:r>
          </a:p>
          <a:p>
            <a:pPr marL="270238" lvl="1" indent="0">
              <a:buNone/>
            </a:pPr>
            <a:r>
              <a:rPr lang="ru-RU" sz="2400" dirty="0"/>
              <a:t>	- хирурги</a:t>
            </a:r>
          </a:p>
          <a:p>
            <a:pPr marL="270238" lvl="1" indent="0">
              <a:buNone/>
            </a:pPr>
            <a:r>
              <a:rPr lang="ru-RU" sz="2400" dirty="0"/>
              <a:t>	- нехирургические специальности (педиатры, неврологи, 	онкологи, </a:t>
            </a:r>
            <a:r>
              <a:rPr lang="ru-RU" sz="2400" dirty="0" err="1"/>
              <a:t>нутрициологи</a:t>
            </a:r>
            <a:r>
              <a:rPr lang="ru-RU" sz="2400" dirty="0"/>
              <a:t>, 	диетологи, 		реаниматологи, пульмонологи, врачи паллиативной 	медицины и др.)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Медицинские сестры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Пациенты и их родственники</a:t>
            </a:r>
          </a:p>
          <a:p>
            <a:pPr marL="727438" lvl="1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64486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Алгоритм использования набора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A1D87A-0BC2-45A4-999F-B54EB122705E}"/>
              </a:ext>
            </a:extLst>
          </p:cNvPr>
          <p:cNvSpPr/>
          <p:nvPr/>
        </p:nvSpPr>
        <p:spPr>
          <a:xfrm>
            <a:off x="5779008" y="1804416"/>
            <a:ext cx="548640" cy="1475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8EE12C-9EC8-4C2C-9D36-3EF46EBFCE56}"/>
              </a:ext>
            </a:extLst>
          </p:cNvPr>
          <p:cNvSpPr/>
          <p:nvPr/>
        </p:nvSpPr>
        <p:spPr>
          <a:xfrm>
            <a:off x="7284720" y="3925824"/>
            <a:ext cx="1571208" cy="34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D3A0E1-B24B-41C9-8BE8-61FDE5C78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40" y="1266277"/>
            <a:ext cx="3694098" cy="2013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5E9724-DB5B-4671-9332-706045B33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665" y="1285346"/>
            <a:ext cx="3660171" cy="1994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679AB3-BF10-45EA-BBA6-C8C62872B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3" y="3587102"/>
            <a:ext cx="3684075" cy="2061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B1F6A18-BA77-473F-AE81-2A1B09CC7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044" y="3569931"/>
            <a:ext cx="3613411" cy="20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36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Алгоритм использования набора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FA1D87A-0BC2-45A4-999F-B54EB122705E}"/>
              </a:ext>
            </a:extLst>
          </p:cNvPr>
          <p:cNvSpPr/>
          <p:nvPr/>
        </p:nvSpPr>
        <p:spPr>
          <a:xfrm>
            <a:off x="5779008" y="1804416"/>
            <a:ext cx="548640" cy="1475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8EE12C-9EC8-4C2C-9D36-3EF46EBFCE56}"/>
              </a:ext>
            </a:extLst>
          </p:cNvPr>
          <p:cNvSpPr/>
          <p:nvPr/>
        </p:nvSpPr>
        <p:spPr>
          <a:xfrm>
            <a:off x="7284720" y="3925824"/>
            <a:ext cx="1571208" cy="34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2B5F3F-3F50-4635-9C8C-22316098C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90" y="1292352"/>
            <a:ext cx="3938467" cy="2076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4DEC9D-44AD-4A97-B886-E0B58C18D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306" y="1292352"/>
            <a:ext cx="3890530" cy="2140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98AF5EE-9DA2-4EFB-87A4-A2C731273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90" y="3720315"/>
            <a:ext cx="3938467" cy="2216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F45EDC4-A397-48CB-AE99-50056CF3C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306" y="3720314"/>
            <a:ext cx="3890530" cy="22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84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32</a:t>
            </a:fld>
            <a:endParaRPr lang="en-GB" dirty="0"/>
          </a:p>
        </p:txBody>
      </p:sp>
      <p:sp>
        <p:nvSpPr>
          <p:cNvPr id="10" name="Прямоугольник 3"/>
          <p:cNvSpPr/>
          <p:nvPr/>
        </p:nvSpPr>
        <p:spPr>
          <a:xfrm>
            <a:off x="745503" y="2133600"/>
            <a:ext cx="7652993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72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Спасибо!</a:t>
            </a:r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6016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Целевая аудитория: врачи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8" y="1534847"/>
            <a:ext cx="8393722" cy="330678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Показательные операции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Мастер-классы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Лекции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Круглые столы</a:t>
            </a:r>
          </a:p>
          <a:p>
            <a:pPr marL="727438" lvl="1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0570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Врачи: показательные операции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BD15A7-1D02-4968-9BE1-8CE1092C4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7951" y="1711981"/>
            <a:ext cx="5164599" cy="38734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87249FA-2C7A-4365-B481-0438497EA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2537" y="1707569"/>
            <a:ext cx="5174893" cy="388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Врачи: лекции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490E05-8D76-44A7-A8E5-1128318A5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2277" y="1101403"/>
            <a:ext cx="2579285" cy="25792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F3BFBE7-95BB-4476-B96C-0C14EE992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20" y="3899151"/>
            <a:ext cx="2983879" cy="2237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7E55511-14D0-4077-BDAD-DE0BA27D4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894" y="1097279"/>
            <a:ext cx="2953153" cy="25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2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Врачи: мастер-классы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2CA4E6B-08AB-49B7-ACB2-8E9BF4FE6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435" y="1630947"/>
            <a:ext cx="4989966" cy="3742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8EAE33-F3AB-40C8-A720-65C7B2648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3332" y="1630948"/>
            <a:ext cx="4989968" cy="37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17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Целевая аудитория: родственники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078" y="1534847"/>
            <a:ext cx="8393722" cy="3306783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Лекции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ru-RU" sz="2400" dirty="0"/>
              <a:t>Семинары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8202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024" y="474336"/>
            <a:ext cx="8100000" cy="484487"/>
          </a:xfrm>
        </p:spPr>
        <p:txBody>
          <a:bodyPr/>
          <a:lstStyle/>
          <a:p>
            <a:pPr algn="ctr"/>
            <a:r>
              <a:rPr lang="ru-RU" dirty="0"/>
              <a:t>Родственники: лекции и семинары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1EDA-52C7-4135-B4FB-9F9CB99D9982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93078" y="6402555"/>
            <a:ext cx="2936586" cy="331764"/>
          </a:xfrm>
          <a:prstGeom prst="rect">
            <a:avLst/>
          </a:prstGeom>
          <a:solidFill>
            <a:srgbClr val="011D43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itchFamily="34" charset="0"/>
              <a:buNone/>
              <a:defRPr sz="175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1pPr>
            <a:lvl2pPr marL="630238" indent="-36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—"/>
              <a:defRPr sz="21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2pPr>
            <a:lvl3pPr marL="810000" indent="-180000" algn="l" defTabSz="914400" rtl="0" eaLnBrk="1" latinLnBrk="0" hangingPunct="1">
              <a:lnSpc>
                <a:spcPct val="90000"/>
              </a:lnSpc>
              <a:spcBef>
                <a:spcPts val="700"/>
              </a:spcBef>
              <a:buFont typeface="AkkuratStd Light" pitchFamily="34" charset="0"/>
              <a:buChar char="–"/>
              <a:defRPr sz="14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3pPr>
            <a:lvl4pPr marL="982663" indent="-1809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4pPr>
            <a:lvl5pPr marL="1165225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Calibri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46CEB8-3A70-44EE-AFA4-F0AAE952B3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142" y="1978984"/>
            <a:ext cx="4639056" cy="3479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4B9C66-4A9F-49B4-A463-F2081212FB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2100142"/>
            <a:ext cx="4315968" cy="32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10519"/>
      </p:ext>
    </p:extLst>
  </p:cSld>
  <p:clrMapOvr>
    <a:masterClrMapping/>
  </p:clrMapOvr>
</p:sld>
</file>

<file path=ppt/theme/theme1.xml><?xml version="1.0" encoding="utf-8"?>
<a:theme xmlns:a="http://schemas.openxmlformats.org/drawingml/2006/main" name="Pattern-White">
  <a:themeElements>
    <a:clrScheme name="Halyard Colors">
      <a:dk1>
        <a:srgbClr val="002856"/>
      </a:dk1>
      <a:lt1>
        <a:srgbClr val="FFFFFF"/>
      </a:lt1>
      <a:dk2>
        <a:srgbClr val="86C300"/>
      </a:dk2>
      <a:lt2>
        <a:srgbClr val="FFFFFF"/>
      </a:lt2>
      <a:accent1>
        <a:srgbClr val="F27830"/>
      </a:accent1>
      <a:accent2>
        <a:srgbClr val="00539B"/>
      </a:accent2>
      <a:accent3>
        <a:srgbClr val="8DC63F"/>
      </a:accent3>
      <a:accent4>
        <a:srgbClr val="A54399"/>
      </a:accent4>
      <a:accent5>
        <a:srgbClr val="00AEEF"/>
      </a:accent5>
      <a:accent6>
        <a:srgbClr val="F78E1E"/>
      </a:accent6>
      <a:hlink>
        <a:srgbClr val="7C6A55"/>
      </a:hlink>
      <a:folHlink>
        <a:srgbClr val="ADAF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Pattern-Blue">
  <a:themeElements>
    <a:clrScheme name="Halyard Colors">
      <a:dk1>
        <a:srgbClr val="002856"/>
      </a:dk1>
      <a:lt1>
        <a:srgbClr val="FFFFFF"/>
      </a:lt1>
      <a:dk2>
        <a:srgbClr val="86C300"/>
      </a:dk2>
      <a:lt2>
        <a:srgbClr val="FFFFFF"/>
      </a:lt2>
      <a:accent1>
        <a:srgbClr val="F27830"/>
      </a:accent1>
      <a:accent2>
        <a:srgbClr val="00539B"/>
      </a:accent2>
      <a:accent3>
        <a:srgbClr val="8DC63F"/>
      </a:accent3>
      <a:accent4>
        <a:srgbClr val="A54399"/>
      </a:accent4>
      <a:accent5>
        <a:srgbClr val="00AEEF"/>
      </a:accent5>
      <a:accent6>
        <a:srgbClr val="F78E1E"/>
      </a:accent6>
      <a:hlink>
        <a:srgbClr val="7C6A55"/>
      </a:hlink>
      <a:folHlink>
        <a:srgbClr val="ADAF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6858</TotalTime>
  <Words>408</Words>
  <Application>Microsoft Office PowerPoint</Application>
  <PresentationFormat>Экран (4:3)</PresentationFormat>
  <Paragraphs>144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AkkuratStd Light</vt:lpstr>
      <vt:lpstr>Arial</vt:lpstr>
      <vt:lpstr>Calibri</vt:lpstr>
      <vt:lpstr>Times</vt:lpstr>
      <vt:lpstr>Webdings</vt:lpstr>
      <vt:lpstr>Wingdings</vt:lpstr>
      <vt:lpstr>ヒラギノ角ゴ Pro W3</vt:lpstr>
      <vt:lpstr>Pattern-White</vt:lpstr>
      <vt:lpstr>Pattern-Blue</vt:lpstr>
      <vt:lpstr>Photo Editor Photo</vt:lpstr>
      <vt:lpstr>Сотрудничество по вопросам подготовки специалистов для работы в области паллиативной медицинской помощи</vt:lpstr>
      <vt:lpstr>Обучение медперсонала</vt:lpstr>
      <vt:lpstr>Целевая аудитория</vt:lpstr>
      <vt:lpstr>Целевая аудитория: врачи</vt:lpstr>
      <vt:lpstr>Врачи: показательные операции</vt:lpstr>
      <vt:lpstr>Врачи: лекции</vt:lpstr>
      <vt:lpstr>Врачи: мастер-классы</vt:lpstr>
      <vt:lpstr>Целевая аудитория: родственники</vt:lpstr>
      <vt:lpstr>Родственники: лекции и семинары</vt:lpstr>
      <vt:lpstr>Целевая аудитория: медсестры</vt:lpstr>
      <vt:lpstr>Медсестры: лекции</vt:lpstr>
      <vt:lpstr>Медсестры: мастер-классы</vt:lpstr>
      <vt:lpstr>Обучение медицинских сестер</vt:lpstr>
      <vt:lpstr>Уход за пациентами с гастростомами</vt:lpstr>
      <vt:lpstr>Зонд и гастростомическая трубка</vt:lpstr>
      <vt:lpstr>Виды гастростомических трубок</vt:lpstr>
      <vt:lpstr>Ежедневный уход</vt:lpstr>
      <vt:lpstr>Санация трахеи</vt:lpstr>
      <vt:lpstr>Открытая и закрытая санация трахеи</vt:lpstr>
      <vt:lpstr>Риски при открытой санации трахеи</vt:lpstr>
      <vt:lpstr>Риски при открытой санации трахеи</vt:lpstr>
      <vt:lpstr>Алгоритм использования ЗАС</vt:lpstr>
      <vt:lpstr>Алгоритм использования ЗАС</vt:lpstr>
      <vt:lpstr>Нюансы у новорожденных и детей</vt:lpstr>
      <vt:lpstr>Санация полости рта</vt:lpstr>
      <vt:lpstr>Важность ухода за полостью рта</vt:lpstr>
      <vt:lpstr>Традиционная методика</vt:lpstr>
      <vt:lpstr>Специализированные наборы</vt:lpstr>
      <vt:lpstr>Алгоритм использования набора</vt:lpstr>
      <vt:lpstr>Алгоритм использования набора</vt:lpstr>
      <vt:lpstr>Алгоритм использования набора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Halyard</dc:creator>
  <cp:lastModifiedBy>702</cp:lastModifiedBy>
  <cp:revision>323</cp:revision>
  <cp:lastPrinted>2014-12-10T12:43:16Z</cp:lastPrinted>
  <dcterms:created xsi:type="dcterms:W3CDTF">2013-08-30T09:00:41Z</dcterms:created>
  <dcterms:modified xsi:type="dcterms:W3CDTF">2018-05-23T09:34:18Z</dcterms:modified>
</cp:coreProperties>
</file>