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99" r:id="rId3"/>
    <p:sldId id="308" r:id="rId4"/>
    <p:sldId id="284" r:id="rId5"/>
    <p:sldId id="300" r:id="rId6"/>
    <p:sldId id="287" r:id="rId7"/>
    <p:sldId id="313" r:id="rId8"/>
    <p:sldId id="285" r:id="rId9"/>
    <p:sldId id="298" r:id="rId10"/>
    <p:sldId id="301" r:id="rId11"/>
    <p:sldId id="302" r:id="rId12"/>
    <p:sldId id="303" r:id="rId13"/>
    <p:sldId id="309" r:id="rId14"/>
    <p:sldId id="297" r:id="rId15"/>
    <p:sldId id="295" r:id="rId16"/>
    <p:sldId id="306" r:id="rId17"/>
    <p:sldId id="292" r:id="rId18"/>
    <p:sldId id="293" r:id="rId19"/>
    <p:sldId id="305" r:id="rId20"/>
    <p:sldId id="294" r:id="rId21"/>
    <p:sldId id="310" r:id="rId22"/>
    <p:sldId id="311" r:id="rId23"/>
    <p:sldId id="312" r:id="rId24"/>
    <p:sldId id="288" r:id="rId25"/>
    <p:sldId id="283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-804" y="-9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62;&#1052;&#1050;\&#1050;&#1086;&#1085;&#1092;&#1077;&#1088;&#1077;&#1085;&#1094;&#1080;&#1103;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9.8114478114478473E-2"/>
          <c:y val="6.0227272727272713E-2"/>
          <c:w val="0.8771941638608306"/>
          <c:h val="0.8510230255309000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Лист1!$A$1:$B$1</c:f>
              <c:strCache>
                <c:ptCount val="1"/>
                <c:pt idx="0">
                  <c:v>479,5 481,6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5.2535564922789338E-2"/>
                </c:manualLayout>
              </c:layout>
              <c:showVal val="1"/>
            </c:dLbl>
            <c:dLbl>
              <c:idx val="1"/>
              <c:layout>
                <c:manualLayout>
                  <c:x val="1.2077294685990778E-3"/>
                  <c:y val="-6.1291492409920913E-2"/>
                </c:manualLayout>
              </c:layout>
              <c:showVal val="1"/>
            </c:dLbl>
            <c:dLbl>
              <c:idx val="2"/>
              <c:layout>
                <c:manualLayout>
                  <c:x val="-1.207729468599034E-3"/>
                  <c:y val="-2.3349139965684142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2.3349139965684152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3.794235244423674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Arial Black" pitchFamily="34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Лист1!$C$2:$G$2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Лист1!$C$1:$G$1</c:f>
              <c:numCache>
                <c:formatCode>0.0</c:formatCode>
                <c:ptCount val="5"/>
                <c:pt idx="0">
                  <c:v>480</c:v>
                </c:pt>
                <c:pt idx="1">
                  <c:v>484.4</c:v>
                </c:pt>
                <c:pt idx="2">
                  <c:v>510.5</c:v>
                </c:pt>
                <c:pt idx="3">
                  <c:v>524.29999999999995</c:v>
                </c:pt>
                <c:pt idx="4">
                  <c:v>530.5</c:v>
                </c:pt>
              </c:numCache>
            </c:numRef>
          </c:val>
        </c:ser>
        <c:shape val="box"/>
        <c:axId val="103261696"/>
        <c:axId val="103263232"/>
        <c:axId val="0"/>
      </c:bar3DChart>
      <c:catAx>
        <c:axId val="1032616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Arial Black" pitchFamily="34" charset="0"/>
                <a:cs typeface="Times New Roman" pitchFamily="18" charset="0"/>
              </a:defRPr>
            </a:pPr>
            <a:endParaRPr lang="ru-RU"/>
          </a:p>
        </c:txPr>
        <c:crossAx val="103263232"/>
        <c:crosses val="autoZero"/>
        <c:auto val="1"/>
        <c:lblAlgn val="ctr"/>
        <c:lblOffset val="100"/>
      </c:catAx>
      <c:valAx>
        <c:axId val="103263232"/>
        <c:scaling>
          <c:orientation val="minMax"/>
        </c:scaling>
        <c:axPos val="l"/>
        <c:majorGridlines>
          <c:spPr>
            <a:ln>
              <a:solidFill>
                <a:schemeClr val="accent3">
                  <a:lumMod val="20000"/>
                  <a:lumOff val="80000"/>
                </a:schemeClr>
              </a:solidFill>
            </a:ln>
          </c:spPr>
        </c:majorGridlines>
        <c:numFmt formatCode="0.0" sourceLinked="1"/>
        <c:tickLblPos val="nextTo"/>
        <c:txPr>
          <a:bodyPr/>
          <a:lstStyle/>
          <a:p>
            <a:pPr>
              <a:defRPr sz="1400" b="1">
                <a:latin typeface="Arial Black" pitchFamily="34" charset="0"/>
                <a:cs typeface="Times New Roman" pitchFamily="18" charset="0"/>
              </a:defRPr>
            </a:pPr>
            <a:endParaRPr lang="ru-RU"/>
          </a:p>
        </c:txPr>
        <c:crossAx val="103261696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 I-II ст.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52.3</c:v>
                </c:pt>
                <c:pt idx="1">
                  <c:v>52.3</c:v>
                </c:pt>
                <c:pt idx="2">
                  <c:v>54.5</c:v>
                </c:pt>
                <c:pt idx="3">
                  <c:v>57.4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III ст. </c:v>
                </c:pt>
              </c:strCache>
            </c:strRef>
          </c:tx>
          <c:dLbls>
            <c:dLbl>
              <c:idx val="0"/>
              <c:layout>
                <c:manualLayout>
                  <c:x val="9.6618357487922701E-3"/>
                  <c:y val="-1.4593212478552626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24.9</c:v>
                </c:pt>
                <c:pt idx="1">
                  <c:v>25.9</c:v>
                </c:pt>
                <c:pt idx="2">
                  <c:v>23.7</c:v>
                </c:pt>
                <c:pt idx="3">
                  <c:v>20.9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IV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8.4541062801932378E-3"/>
                  <c:y val="-8.7559274871315436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18,1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18.100000000000001</c:v>
                </c:pt>
                <c:pt idx="1">
                  <c:v>17.899999999999999</c:v>
                </c:pt>
                <c:pt idx="2">
                  <c:v>17.5</c:v>
                </c:pt>
                <c:pt idx="3">
                  <c:v>17.7</c:v>
                </c:pt>
              </c:numCache>
            </c:numRef>
          </c:val>
        </c:ser>
        <c:shape val="box"/>
        <c:axId val="146646144"/>
        <c:axId val="146647680"/>
        <c:axId val="0"/>
      </c:bar3DChart>
      <c:catAx>
        <c:axId val="146646144"/>
        <c:scaling>
          <c:orientation val="minMax"/>
        </c:scaling>
        <c:axPos val="b"/>
        <c:numFmt formatCode="General" sourceLinked="1"/>
        <c:tickLblPos val="nextTo"/>
        <c:crossAx val="146647680"/>
        <c:crosses val="autoZero"/>
        <c:auto val="1"/>
        <c:lblAlgn val="ctr"/>
        <c:lblOffset val="100"/>
      </c:catAx>
      <c:valAx>
        <c:axId val="146647680"/>
        <c:scaling>
          <c:orientation val="minMax"/>
        </c:scaling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466461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8417208718475426"/>
          <c:y val="1.7511854974263087E-2"/>
          <c:w val="0.31877406784824708"/>
          <c:h val="8.1007497004369697E-2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E283D1-A835-4A97-A7BC-FD61BC31708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724DF9-8072-46D8-B9DC-87BB2F689115}">
      <dgm:prSet phldrT="[Текст]" custT="1"/>
      <dgm:spPr>
        <a:ln>
          <a:solidFill>
            <a:schemeClr val="bg2"/>
          </a:solidFill>
        </a:ln>
      </dgm:spPr>
      <dgm:t>
        <a:bodyPr/>
        <a:lstStyle/>
        <a:p>
          <a:pPr algn="ctr"/>
          <a:r>
            <a:rPr lang="ru-RU" sz="2400" b="1" i="1" dirty="0" smtClean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rPr>
            <a:t>Снижение воздействия на человека канцерогенных факторов образа жизни и окружающей среды</a:t>
          </a:r>
          <a:endParaRPr lang="ru-RU" sz="2400" b="1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8E77727-63DB-4668-A536-ABAE31BEAE13}" type="parTrans" cxnId="{26FAF41C-9BB3-47E1-975F-CA284C7934BF}">
      <dgm:prSet/>
      <dgm:spPr/>
      <dgm:t>
        <a:bodyPr/>
        <a:lstStyle/>
        <a:p>
          <a:endParaRPr lang="ru-RU"/>
        </a:p>
      </dgm:t>
    </dgm:pt>
    <dgm:pt modelId="{AC5CA34E-450C-415A-8651-51C08349A9D0}" type="sibTrans" cxnId="{26FAF41C-9BB3-47E1-975F-CA284C7934BF}">
      <dgm:prSet/>
      <dgm:spPr/>
      <dgm:t>
        <a:bodyPr/>
        <a:lstStyle/>
        <a:p>
          <a:endParaRPr lang="ru-RU"/>
        </a:p>
      </dgm:t>
    </dgm:pt>
    <dgm:pt modelId="{102DBE43-872B-4769-BB7F-0247D77F067D}">
      <dgm:prSet phldrT="[Текст]" custT="1"/>
      <dgm:spPr/>
      <dgm:t>
        <a:bodyPr/>
        <a:lstStyle/>
        <a:p>
          <a:pPr algn="ctr"/>
          <a:r>
            <a:rPr lang="en-GB" sz="2400" b="1" i="1" dirty="0" err="1" smtClean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rPr>
            <a:t>Модификация</a:t>
          </a:r>
          <a:r>
            <a:rPr lang="en-GB" sz="2400" b="1" i="1" dirty="0" smtClean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en-GB" sz="2400" b="1" i="1" dirty="0" err="1" smtClean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rPr>
            <a:t>питания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D19C5D32-A099-4255-8CBC-E5D22014F782}" type="parTrans" cxnId="{EC6084B6-CFE4-4F18-8088-35BD8B325984}">
      <dgm:prSet/>
      <dgm:spPr/>
      <dgm:t>
        <a:bodyPr/>
        <a:lstStyle/>
        <a:p>
          <a:endParaRPr lang="ru-RU"/>
        </a:p>
      </dgm:t>
    </dgm:pt>
    <dgm:pt modelId="{03EE1284-5BD9-4A60-B87F-7D02C403C535}" type="sibTrans" cxnId="{EC6084B6-CFE4-4F18-8088-35BD8B325984}">
      <dgm:prSet/>
      <dgm:spPr/>
      <dgm:t>
        <a:bodyPr/>
        <a:lstStyle/>
        <a:p>
          <a:endParaRPr lang="ru-RU"/>
        </a:p>
      </dgm:t>
    </dgm:pt>
    <dgm:pt modelId="{89A3AEBB-1554-4AE6-B0A7-1755D5FD82EA}">
      <dgm:prSet phldrT="[Текст]"/>
      <dgm:spPr/>
      <dgm:t>
        <a:bodyPr/>
        <a:lstStyle/>
        <a:p>
          <a:pPr algn="ctr"/>
          <a:r>
            <a:rPr lang="en-GB" b="1" i="1" dirty="0" err="1" smtClean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Профилактика</a:t>
          </a:r>
          <a:r>
            <a:rPr lang="en-GB" b="1" i="1" dirty="0" smtClean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b="1" i="1" dirty="0" err="1" smtClean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избыточно</a:t>
          </a:r>
          <a:r>
            <a:rPr lang="ru-RU" b="1" i="1" dirty="0" err="1" smtClean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й</a:t>
          </a:r>
          <a:r>
            <a:rPr lang="en-GB" b="1" i="1" dirty="0" smtClean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ru-RU" b="1" i="1" dirty="0" smtClean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массы тела</a:t>
          </a:r>
          <a:endParaRPr lang="ru-RU" dirty="0"/>
        </a:p>
      </dgm:t>
    </dgm:pt>
    <dgm:pt modelId="{D8B61843-668F-483E-9929-7D00A06373FF}" type="parTrans" cxnId="{398B22E2-F2E6-47BB-B291-EC1BF382D90E}">
      <dgm:prSet/>
      <dgm:spPr/>
      <dgm:t>
        <a:bodyPr/>
        <a:lstStyle/>
        <a:p>
          <a:endParaRPr lang="ru-RU"/>
        </a:p>
      </dgm:t>
    </dgm:pt>
    <dgm:pt modelId="{B5B02FF3-1433-4B0D-AA1A-550CEC21FF60}" type="sibTrans" cxnId="{398B22E2-F2E6-47BB-B291-EC1BF382D90E}">
      <dgm:prSet/>
      <dgm:spPr/>
      <dgm:t>
        <a:bodyPr/>
        <a:lstStyle/>
        <a:p>
          <a:endParaRPr lang="ru-RU"/>
        </a:p>
      </dgm:t>
    </dgm:pt>
    <dgm:pt modelId="{9DDD5646-BEDA-4580-835B-F47DAA700073}" type="pres">
      <dgm:prSet presAssocID="{C9E283D1-A835-4A97-A7BC-FD61BC31708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EB580A-DB2D-4813-AC38-4DE5D0446CDE}" type="pres">
      <dgm:prSet presAssocID="{E6724DF9-8072-46D8-B9DC-87BB2F689115}" presName="parentLin" presStyleCnt="0"/>
      <dgm:spPr/>
    </dgm:pt>
    <dgm:pt modelId="{EEB90C83-2F70-4957-8039-E1476B95DE02}" type="pres">
      <dgm:prSet presAssocID="{E6724DF9-8072-46D8-B9DC-87BB2F68911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1571BE0-57AF-4CB7-A9A1-7B80BD4B7582}" type="pres">
      <dgm:prSet presAssocID="{E6724DF9-8072-46D8-B9DC-87BB2F689115}" presName="parentText" presStyleLbl="node1" presStyleIdx="0" presStyleCnt="3" custScaleX="137274" custScaleY="152225" custLinFactNeighborX="17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25A330-7BC4-43D2-B36D-DAFFDF4B6374}" type="pres">
      <dgm:prSet presAssocID="{E6724DF9-8072-46D8-B9DC-87BB2F689115}" presName="negativeSpace" presStyleCnt="0"/>
      <dgm:spPr/>
    </dgm:pt>
    <dgm:pt modelId="{3A73567E-DC6B-4B01-866A-E63F692105EF}" type="pres">
      <dgm:prSet presAssocID="{E6724DF9-8072-46D8-B9DC-87BB2F689115}" presName="childText" presStyleLbl="conFgAcc1" presStyleIdx="0" presStyleCnt="3">
        <dgm:presLayoutVars>
          <dgm:bulletEnabled val="1"/>
        </dgm:presLayoutVars>
      </dgm:prSet>
      <dgm:spPr/>
    </dgm:pt>
    <dgm:pt modelId="{B89B0D9B-47B0-4C84-AFF0-2E3E10F5F3E5}" type="pres">
      <dgm:prSet presAssocID="{AC5CA34E-450C-415A-8651-51C08349A9D0}" presName="spaceBetweenRectangles" presStyleCnt="0"/>
      <dgm:spPr/>
    </dgm:pt>
    <dgm:pt modelId="{ACBB3513-46D6-4568-A86B-A4ED4F1EB3BE}" type="pres">
      <dgm:prSet presAssocID="{102DBE43-872B-4769-BB7F-0247D77F067D}" presName="parentLin" presStyleCnt="0"/>
      <dgm:spPr/>
    </dgm:pt>
    <dgm:pt modelId="{D1841FD2-B8BC-43B1-8536-2FCB419F0337}" type="pres">
      <dgm:prSet presAssocID="{102DBE43-872B-4769-BB7F-0247D77F067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91AABF5-88D1-4554-AF80-FFB0CB2DB705}" type="pres">
      <dgm:prSet presAssocID="{102DBE43-872B-4769-BB7F-0247D77F067D}" presName="parentText" presStyleLbl="node1" presStyleIdx="1" presStyleCnt="3" custScaleX="1423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362D0D-EF4A-47B2-8AC3-8077875A5115}" type="pres">
      <dgm:prSet presAssocID="{102DBE43-872B-4769-BB7F-0247D77F067D}" presName="negativeSpace" presStyleCnt="0"/>
      <dgm:spPr/>
    </dgm:pt>
    <dgm:pt modelId="{7D1B96CE-B0FD-4C39-8A77-E73DB5B4D54B}" type="pres">
      <dgm:prSet presAssocID="{102DBE43-872B-4769-BB7F-0247D77F067D}" presName="childText" presStyleLbl="conFgAcc1" presStyleIdx="1" presStyleCnt="3">
        <dgm:presLayoutVars>
          <dgm:bulletEnabled val="1"/>
        </dgm:presLayoutVars>
      </dgm:prSet>
      <dgm:spPr/>
    </dgm:pt>
    <dgm:pt modelId="{DC548352-1AA6-4308-939E-F3CC676CFA75}" type="pres">
      <dgm:prSet presAssocID="{03EE1284-5BD9-4A60-B87F-7D02C403C535}" presName="spaceBetweenRectangles" presStyleCnt="0"/>
      <dgm:spPr/>
    </dgm:pt>
    <dgm:pt modelId="{E290DE72-668F-4A8D-9E94-50CAD6E7FC97}" type="pres">
      <dgm:prSet presAssocID="{89A3AEBB-1554-4AE6-B0A7-1755D5FD82EA}" presName="parentLin" presStyleCnt="0"/>
      <dgm:spPr/>
    </dgm:pt>
    <dgm:pt modelId="{B0497D1A-81BB-488F-8CAA-84F9BA5BCD26}" type="pres">
      <dgm:prSet presAssocID="{89A3AEBB-1554-4AE6-B0A7-1755D5FD82E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99FDA1D-A37E-45B0-A2B7-029364D793E5}" type="pres">
      <dgm:prSet presAssocID="{89A3AEBB-1554-4AE6-B0A7-1755D5FD82EA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9A355-C048-4155-ABC1-FFC4C909EE44}" type="pres">
      <dgm:prSet presAssocID="{89A3AEBB-1554-4AE6-B0A7-1755D5FD82EA}" presName="negativeSpace" presStyleCnt="0"/>
      <dgm:spPr/>
    </dgm:pt>
    <dgm:pt modelId="{DB86BF59-42E8-4A4E-855B-F5EA7D795C4B}" type="pres">
      <dgm:prSet presAssocID="{89A3AEBB-1554-4AE6-B0A7-1755D5FD82E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98B22E2-F2E6-47BB-B291-EC1BF382D90E}" srcId="{C9E283D1-A835-4A97-A7BC-FD61BC31708F}" destId="{89A3AEBB-1554-4AE6-B0A7-1755D5FD82EA}" srcOrd="2" destOrd="0" parTransId="{D8B61843-668F-483E-9929-7D00A06373FF}" sibTransId="{B5B02FF3-1433-4B0D-AA1A-550CEC21FF60}"/>
    <dgm:cxn modelId="{156AB3C8-911B-424F-BF80-0DF0D7490DD3}" type="presOf" srcId="{102DBE43-872B-4769-BB7F-0247D77F067D}" destId="{D1841FD2-B8BC-43B1-8536-2FCB419F0337}" srcOrd="0" destOrd="0" presId="urn:microsoft.com/office/officeart/2005/8/layout/list1"/>
    <dgm:cxn modelId="{04FA09ED-2FD4-42C9-8195-66BEBEC950FA}" type="presOf" srcId="{102DBE43-872B-4769-BB7F-0247D77F067D}" destId="{A91AABF5-88D1-4554-AF80-FFB0CB2DB705}" srcOrd="1" destOrd="0" presId="urn:microsoft.com/office/officeart/2005/8/layout/list1"/>
    <dgm:cxn modelId="{FC610E5B-E9F6-4968-80EF-E3FDFD7EE8CA}" type="presOf" srcId="{E6724DF9-8072-46D8-B9DC-87BB2F689115}" destId="{EEB90C83-2F70-4957-8039-E1476B95DE02}" srcOrd="0" destOrd="0" presId="urn:microsoft.com/office/officeart/2005/8/layout/list1"/>
    <dgm:cxn modelId="{FF1602F6-F452-4FBF-9BFD-DDDAB788FC3F}" type="presOf" srcId="{89A3AEBB-1554-4AE6-B0A7-1755D5FD82EA}" destId="{B0497D1A-81BB-488F-8CAA-84F9BA5BCD26}" srcOrd="0" destOrd="0" presId="urn:microsoft.com/office/officeart/2005/8/layout/list1"/>
    <dgm:cxn modelId="{26FAF41C-9BB3-47E1-975F-CA284C7934BF}" srcId="{C9E283D1-A835-4A97-A7BC-FD61BC31708F}" destId="{E6724DF9-8072-46D8-B9DC-87BB2F689115}" srcOrd="0" destOrd="0" parTransId="{28E77727-63DB-4668-A536-ABAE31BEAE13}" sibTransId="{AC5CA34E-450C-415A-8651-51C08349A9D0}"/>
    <dgm:cxn modelId="{C2EF4161-58EC-4EAF-8D56-B10DB2AF2A47}" type="presOf" srcId="{89A3AEBB-1554-4AE6-B0A7-1755D5FD82EA}" destId="{899FDA1D-A37E-45B0-A2B7-029364D793E5}" srcOrd="1" destOrd="0" presId="urn:microsoft.com/office/officeart/2005/8/layout/list1"/>
    <dgm:cxn modelId="{EC6084B6-CFE4-4F18-8088-35BD8B325984}" srcId="{C9E283D1-A835-4A97-A7BC-FD61BC31708F}" destId="{102DBE43-872B-4769-BB7F-0247D77F067D}" srcOrd="1" destOrd="0" parTransId="{D19C5D32-A099-4255-8CBC-E5D22014F782}" sibTransId="{03EE1284-5BD9-4A60-B87F-7D02C403C535}"/>
    <dgm:cxn modelId="{D40D1BF3-02B0-48CA-8E12-8E25282A3A27}" type="presOf" srcId="{E6724DF9-8072-46D8-B9DC-87BB2F689115}" destId="{31571BE0-57AF-4CB7-A9A1-7B80BD4B7582}" srcOrd="1" destOrd="0" presId="urn:microsoft.com/office/officeart/2005/8/layout/list1"/>
    <dgm:cxn modelId="{1D7683A0-4098-45D9-9F07-E4B619C25667}" type="presOf" srcId="{C9E283D1-A835-4A97-A7BC-FD61BC31708F}" destId="{9DDD5646-BEDA-4580-835B-F47DAA700073}" srcOrd="0" destOrd="0" presId="urn:microsoft.com/office/officeart/2005/8/layout/list1"/>
    <dgm:cxn modelId="{0F09C40D-B991-4D41-84DF-148991E46D8E}" type="presParOf" srcId="{9DDD5646-BEDA-4580-835B-F47DAA700073}" destId="{21EB580A-DB2D-4813-AC38-4DE5D0446CDE}" srcOrd="0" destOrd="0" presId="urn:microsoft.com/office/officeart/2005/8/layout/list1"/>
    <dgm:cxn modelId="{B77A60F6-442E-4C36-86CF-C5B87BF2924B}" type="presParOf" srcId="{21EB580A-DB2D-4813-AC38-4DE5D0446CDE}" destId="{EEB90C83-2F70-4957-8039-E1476B95DE02}" srcOrd="0" destOrd="0" presId="urn:microsoft.com/office/officeart/2005/8/layout/list1"/>
    <dgm:cxn modelId="{DB0FE036-1C3F-42E1-A9A3-099F18AFC87C}" type="presParOf" srcId="{21EB580A-DB2D-4813-AC38-4DE5D0446CDE}" destId="{31571BE0-57AF-4CB7-A9A1-7B80BD4B7582}" srcOrd="1" destOrd="0" presId="urn:microsoft.com/office/officeart/2005/8/layout/list1"/>
    <dgm:cxn modelId="{6045A32D-4923-4328-9326-4852707055C8}" type="presParOf" srcId="{9DDD5646-BEDA-4580-835B-F47DAA700073}" destId="{1625A330-7BC4-43D2-B36D-DAFFDF4B6374}" srcOrd="1" destOrd="0" presId="urn:microsoft.com/office/officeart/2005/8/layout/list1"/>
    <dgm:cxn modelId="{7305AE42-A44E-45A9-AFCD-4BC185016089}" type="presParOf" srcId="{9DDD5646-BEDA-4580-835B-F47DAA700073}" destId="{3A73567E-DC6B-4B01-866A-E63F692105EF}" srcOrd="2" destOrd="0" presId="urn:microsoft.com/office/officeart/2005/8/layout/list1"/>
    <dgm:cxn modelId="{C0706342-15E6-497E-BFC7-37BAA5FF816E}" type="presParOf" srcId="{9DDD5646-BEDA-4580-835B-F47DAA700073}" destId="{B89B0D9B-47B0-4C84-AFF0-2E3E10F5F3E5}" srcOrd="3" destOrd="0" presId="urn:microsoft.com/office/officeart/2005/8/layout/list1"/>
    <dgm:cxn modelId="{772EB354-786F-4515-9D5B-A50AAB1E54FA}" type="presParOf" srcId="{9DDD5646-BEDA-4580-835B-F47DAA700073}" destId="{ACBB3513-46D6-4568-A86B-A4ED4F1EB3BE}" srcOrd="4" destOrd="0" presId="urn:microsoft.com/office/officeart/2005/8/layout/list1"/>
    <dgm:cxn modelId="{84AACD0B-C694-4B39-AF12-6E100625DB9C}" type="presParOf" srcId="{ACBB3513-46D6-4568-A86B-A4ED4F1EB3BE}" destId="{D1841FD2-B8BC-43B1-8536-2FCB419F0337}" srcOrd="0" destOrd="0" presId="urn:microsoft.com/office/officeart/2005/8/layout/list1"/>
    <dgm:cxn modelId="{D8DC1862-6A18-431C-9A1E-EBE9EFD1BFFB}" type="presParOf" srcId="{ACBB3513-46D6-4568-A86B-A4ED4F1EB3BE}" destId="{A91AABF5-88D1-4554-AF80-FFB0CB2DB705}" srcOrd="1" destOrd="0" presId="urn:microsoft.com/office/officeart/2005/8/layout/list1"/>
    <dgm:cxn modelId="{6CE45ED0-61AA-4955-BFBC-11F9E734A40E}" type="presParOf" srcId="{9DDD5646-BEDA-4580-835B-F47DAA700073}" destId="{33362D0D-EF4A-47B2-8AC3-8077875A5115}" srcOrd="5" destOrd="0" presId="urn:microsoft.com/office/officeart/2005/8/layout/list1"/>
    <dgm:cxn modelId="{828C3A42-9F42-4888-98E1-9ED658950668}" type="presParOf" srcId="{9DDD5646-BEDA-4580-835B-F47DAA700073}" destId="{7D1B96CE-B0FD-4C39-8A77-E73DB5B4D54B}" srcOrd="6" destOrd="0" presId="urn:microsoft.com/office/officeart/2005/8/layout/list1"/>
    <dgm:cxn modelId="{20BA8A48-078A-499C-9F01-2E797CD19000}" type="presParOf" srcId="{9DDD5646-BEDA-4580-835B-F47DAA700073}" destId="{DC548352-1AA6-4308-939E-F3CC676CFA75}" srcOrd="7" destOrd="0" presId="urn:microsoft.com/office/officeart/2005/8/layout/list1"/>
    <dgm:cxn modelId="{2FE76A22-3537-4DC1-B69F-E19DB467123F}" type="presParOf" srcId="{9DDD5646-BEDA-4580-835B-F47DAA700073}" destId="{E290DE72-668F-4A8D-9E94-50CAD6E7FC97}" srcOrd="8" destOrd="0" presId="urn:microsoft.com/office/officeart/2005/8/layout/list1"/>
    <dgm:cxn modelId="{D0630014-206B-4647-87DC-9A67A4EDD958}" type="presParOf" srcId="{E290DE72-668F-4A8D-9E94-50CAD6E7FC97}" destId="{B0497D1A-81BB-488F-8CAA-84F9BA5BCD26}" srcOrd="0" destOrd="0" presId="urn:microsoft.com/office/officeart/2005/8/layout/list1"/>
    <dgm:cxn modelId="{DCE4A80F-2C56-41F3-9CD3-BC6E161F982A}" type="presParOf" srcId="{E290DE72-668F-4A8D-9E94-50CAD6E7FC97}" destId="{899FDA1D-A37E-45B0-A2B7-029364D793E5}" srcOrd="1" destOrd="0" presId="urn:microsoft.com/office/officeart/2005/8/layout/list1"/>
    <dgm:cxn modelId="{92EDBFB9-7696-4C8D-86A2-0CF4FDAFEB3A}" type="presParOf" srcId="{9DDD5646-BEDA-4580-835B-F47DAA700073}" destId="{E1F9A355-C048-4155-ABC1-FFC4C909EE44}" srcOrd="9" destOrd="0" presId="urn:microsoft.com/office/officeart/2005/8/layout/list1"/>
    <dgm:cxn modelId="{44C41CC8-4B92-4C08-87B5-F30295683469}" type="presParOf" srcId="{9DDD5646-BEDA-4580-835B-F47DAA700073}" destId="{DB86BF59-42E8-4A4E-855B-F5EA7D795C4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E68DCD-7644-464E-AE39-9DCA6FEA21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5DEDAC-F5B2-4821-B1DA-CA03997D85CB}">
      <dgm:prSet phldrT="[Текст]" custT="1"/>
      <dgm:spPr/>
      <dgm:t>
        <a:bodyPr/>
        <a:lstStyle/>
        <a:p>
          <a:pPr algn="ctr"/>
          <a:r>
            <a:rPr lang="ru-RU" sz="3200" b="1" dirty="0" smtClean="0">
              <a:latin typeface="Arial" pitchFamily="34" charset="0"/>
              <a:cs typeface="Arial" pitchFamily="34" charset="0"/>
            </a:rPr>
            <a:t>снижение распространенности курения в популяции</a:t>
          </a:r>
          <a:endParaRPr lang="ru-RU" sz="3200" dirty="0">
            <a:latin typeface="Arial" pitchFamily="34" charset="0"/>
            <a:cs typeface="Arial" pitchFamily="34" charset="0"/>
          </a:endParaRPr>
        </a:p>
      </dgm:t>
    </dgm:pt>
    <dgm:pt modelId="{A14B9961-00B0-4615-A433-B6C2A78AC86C}" type="parTrans" cxnId="{4CEC1485-EE65-4E7D-B085-43DAB0CFA3F6}">
      <dgm:prSet/>
      <dgm:spPr/>
      <dgm:t>
        <a:bodyPr/>
        <a:lstStyle/>
        <a:p>
          <a:endParaRPr lang="ru-RU"/>
        </a:p>
      </dgm:t>
    </dgm:pt>
    <dgm:pt modelId="{8FA85973-7879-47C5-AAC4-9BE038827158}" type="sibTrans" cxnId="{4CEC1485-EE65-4E7D-B085-43DAB0CFA3F6}">
      <dgm:prSet/>
      <dgm:spPr/>
      <dgm:t>
        <a:bodyPr/>
        <a:lstStyle/>
        <a:p>
          <a:endParaRPr lang="ru-RU"/>
        </a:p>
      </dgm:t>
    </dgm:pt>
    <dgm:pt modelId="{8F53DE82-AC8B-4B59-80A8-BFE5A509C55E}">
      <dgm:prSet phldrT="[Текст]" custT="1"/>
      <dgm:spPr/>
      <dgm:t>
        <a:bodyPr/>
        <a:lstStyle/>
        <a:p>
          <a:pPr algn="ctr"/>
          <a:r>
            <a:rPr lang="en-GB" sz="3200" b="0" dirty="0" err="1" smtClean="0">
              <a:latin typeface="Arial" pitchFamily="34" charset="0"/>
              <a:cs typeface="Arial" pitchFamily="34" charset="0"/>
            </a:rPr>
            <a:t>ограничение</a:t>
          </a:r>
          <a:r>
            <a:rPr lang="en-GB" sz="3200" b="0" dirty="0" smtClean="0">
              <a:latin typeface="Arial" pitchFamily="34" charset="0"/>
              <a:cs typeface="Arial" pitchFamily="34" charset="0"/>
            </a:rPr>
            <a:t> </a:t>
          </a:r>
          <a:r>
            <a:rPr lang="en-GB" sz="3200" b="0" dirty="0" err="1" smtClean="0">
              <a:latin typeface="Arial" pitchFamily="34" charset="0"/>
              <a:cs typeface="Arial" pitchFamily="34" charset="0"/>
            </a:rPr>
            <a:t>канцерогенного</a:t>
          </a:r>
          <a:r>
            <a:rPr lang="en-GB" sz="3200" b="0" dirty="0" smtClean="0">
              <a:latin typeface="Arial" pitchFamily="34" charset="0"/>
              <a:cs typeface="Arial" pitchFamily="34" charset="0"/>
            </a:rPr>
            <a:t> </a:t>
          </a:r>
          <a:r>
            <a:rPr lang="en-GB" sz="3200" b="0" dirty="0" err="1" smtClean="0">
              <a:latin typeface="Arial" pitchFamily="34" charset="0"/>
              <a:cs typeface="Arial" pitchFamily="34" charset="0"/>
            </a:rPr>
            <a:t>эффекта</a:t>
          </a:r>
          <a:r>
            <a:rPr lang="en-GB" sz="3200" b="0" dirty="0" smtClean="0">
              <a:latin typeface="Arial" pitchFamily="34" charset="0"/>
              <a:cs typeface="Arial" pitchFamily="34" charset="0"/>
            </a:rPr>
            <a:t> </a:t>
          </a:r>
          <a:r>
            <a:rPr lang="en-GB" sz="3200" b="0" dirty="0" err="1" smtClean="0">
              <a:latin typeface="Arial" pitchFamily="34" charset="0"/>
              <a:cs typeface="Arial" pitchFamily="34" charset="0"/>
            </a:rPr>
            <a:t>ультрафиолетового</a:t>
          </a:r>
          <a:r>
            <a:rPr lang="en-GB" sz="3200" b="0" dirty="0" smtClean="0">
              <a:latin typeface="Arial" pitchFamily="34" charset="0"/>
              <a:cs typeface="Arial" pitchFamily="34" charset="0"/>
            </a:rPr>
            <a:t> </a:t>
          </a:r>
          <a:r>
            <a:rPr lang="en-GB" sz="3200" b="0" dirty="0" err="1" smtClean="0">
              <a:latin typeface="Arial" pitchFamily="34" charset="0"/>
              <a:cs typeface="Arial" pitchFamily="34" charset="0"/>
            </a:rPr>
            <a:t>излучения</a:t>
          </a:r>
          <a:endParaRPr lang="ru-RU" sz="3200" b="0" dirty="0">
            <a:latin typeface="Arial" pitchFamily="34" charset="0"/>
            <a:cs typeface="Arial" pitchFamily="34" charset="0"/>
          </a:endParaRPr>
        </a:p>
      </dgm:t>
    </dgm:pt>
    <dgm:pt modelId="{0374922D-D3C2-438B-9289-E80A4F450B83}" type="parTrans" cxnId="{F6B98342-09B2-454D-A875-1ADA39BEBCAA}">
      <dgm:prSet/>
      <dgm:spPr/>
      <dgm:t>
        <a:bodyPr/>
        <a:lstStyle/>
        <a:p>
          <a:endParaRPr lang="ru-RU"/>
        </a:p>
      </dgm:t>
    </dgm:pt>
    <dgm:pt modelId="{DABA0385-5B35-449D-8185-775F7547041C}" type="sibTrans" cxnId="{F6B98342-09B2-454D-A875-1ADA39BEBCAA}">
      <dgm:prSet/>
      <dgm:spPr/>
      <dgm:t>
        <a:bodyPr/>
        <a:lstStyle/>
        <a:p>
          <a:endParaRPr lang="ru-RU"/>
        </a:p>
      </dgm:t>
    </dgm:pt>
    <dgm:pt modelId="{3519541A-9A19-4A09-8118-E302CA47C9AC}">
      <dgm:prSet phldrT="[Текст]" custT="1"/>
      <dgm:spPr/>
      <dgm:t>
        <a:bodyPr/>
        <a:lstStyle/>
        <a:p>
          <a:pPr algn="ctr"/>
          <a:r>
            <a:rPr lang="en-GB" sz="3200" b="1" dirty="0" err="1" smtClean="0">
              <a:latin typeface="Arial" pitchFamily="34" charset="0"/>
              <a:cs typeface="Arial" pitchFamily="34" charset="0"/>
            </a:rPr>
            <a:t>контроль</a:t>
          </a:r>
          <a:r>
            <a:rPr lang="en-GB" sz="32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GB" sz="3200" b="1" dirty="0" err="1" smtClean="0">
              <a:latin typeface="Arial" pitchFamily="34" charset="0"/>
              <a:cs typeface="Arial" pitchFamily="34" charset="0"/>
            </a:rPr>
            <a:t>канцерогенны</a:t>
          </a:r>
          <a:r>
            <a:rPr lang="ru-RU" sz="3200" b="1" dirty="0" err="1" smtClean="0">
              <a:latin typeface="Arial" pitchFamily="34" charset="0"/>
              <a:cs typeface="Arial" pitchFamily="34" charset="0"/>
            </a:rPr>
            <a:t>х</a:t>
          </a:r>
          <a:r>
            <a:rPr lang="en-GB" sz="32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GB" sz="3200" b="1" dirty="0" err="1" smtClean="0">
              <a:latin typeface="Arial" pitchFamily="34" charset="0"/>
              <a:cs typeface="Arial" pitchFamily="34" charset="0"/>
            </a:rPr>
            <a:t>фактор</a:t>
          </a:r>
          <a:r>
            <a:rPr lang="ru-RU" sz="3200" b="1" dirty="0" err="1" smtClean="0">
              <a:latin typeface="Arial" pitchFamily="34" charset="0"/>
              <a:cs typeface="Arial" pitchFamily="34" charset="0"/>
            </a:rPr>
            <a:t>ов</a:t>
          </a:r>
          <a:r>
            <a:rPr lang="en-GB" sz="32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GB" sz="3200" b="1" dirty="0" err="1" smtClean="0">
              <a:latin typeface="Arial" pitchFamily="34" charset="0"/>
              <a:cs typeface="Arial" pitchFamily="34" charset="0"/>
            </a:rPr>
            <a:t>на</a:t>
          </a:r>
          <a:r>
            <a:rPr lang="en-GB" sz="32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GB" sz="3200" b="1" dirty="0" err="1" smtClean="0">
              <a:latin typeface="Arial" pitchFamily="34" charset="0"/>
              <a:cs typeface="Arial" pitchFamily="34" charset="0"/>
            </a:rPr>
            <a:t>производстве</a:t>
          </a:r>
          <a:r>
            <a:rPr lang="en-GB" sz="3200" b="1" dirty="0" smtClean="0">
              <a:latin typeface="Arial" pitchFamily="34" charset="0"/>
              <a:cs typeface="Arial" pitchFamily="34" charset="0"/>
            </a:rPr>
            <a:t> и в </a:t>
          </a:r>
          <a:r>
            <a:rPr lang="en-GB" sz="3200" b="1" dirty="0" err="1" smtClean="0">
              <a:latin typeface="Arial" pitchFamily="34" charset="0"/>
              <a:cs typeface="Arial" pitchFamily="34" charset="0"/>
            </a:rPr>
            <a:t>окружающей</a:t>
          </a:r>
          <a:r>
            <a:rPr lang="en-GB" sz="32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GB" sz="3200" b="1" dirty="0" err="1" smtClean="0">
              <a:latin typeface="Arial" pitchFamily="34" charset="0"/>
              <a:cs typeface="Arial" pitchFamily="34" charset="0"/>
            </a:rPr>
            <a:t>среде</a:t>
          </a:r>
          <a:endParaRPr lang="ru-RU" sz="3200" dirty="0">
            <a:latin typeface="Arial" pitchFamily="34" charset="0"/>
            <a:cs typeface="Arial" pitchFamily="34" charset="0"/>
          </a:endParaRPr>
        </a:p>
      </dgm:t>
    </dgm:pt>
    <dgm:pt modelId="{A29EFD95-24D4-4F42-9AB8-3857B62A14CD}" type="parTrans" cxnId="{6BED1118-1341-459F-9515-FD57CB76F8FB}">
      <dgm:prSet/>
      <dgm:spPr/>
      <dgm:t>
        <a:bodyPr/>
        <a:lstStyle/>
        <a:p>
          <a:endParaRPr lang="ru-RU"/>
        </a:p>
      </dgm:t>
    </dgm:pt>
    <dgm:pt modelId="{04641D3B-82D2-4901-825E-B41237D79A11}" type="sibTrans" cxnId="{6BED1118-1341-459F-9515-FD57CB76F8FB}">
      <dgm:prSet/>
      <dgm:spPr/>
      <dgm:t>
        <a:bodyPr/>
        <a:lstStyle/>
        <a:p>
          <a:endParaRPr lang="ru-RU"/>
        </a:p>
      </dgm:t>
    </dgm:pt>
    <dgm:pt modelId="{AF781297-6B13-4788-9B10-CA7B45D01654}">
      <dgm:prSet phldrT="[Текст]" custT="1"/>
      <dgm:spPr/>
      <dgm:t>
        <a:bodyPr/>
        <a:lstStyle/>
        <a:p>
          <a:pPr algn="ctr"/>
          <a:r>
            <a:rPr lang="en-GB" sz="3200" b="0" dirty="0" err="1" smtClean="0">
              <a:latin typeface="Arial" pitchFamily="34" charset="0"/>
              <a:cs typeface="Arial" pitchFamily="34" charset="0"/>
            </a:rPr>
            <a:t>предотвращение</a:t>
          </a:r>
          <a:r>
            <a:rPr lang="en-GB" sz="3200" b="0" dirty="0" smtClean="0">
              <a:latin typeface="Arial" pitchFamily="34" charset="0"/>
              <a:cs typeface="Arial" pitchFamily="34" charset="0"/>
            </a:rPr>
            <a:t> </a:t>
          </a:r>
          <a:r>
            <a:rPr lang="en-GB" sz="3200" b="0" dirty="0" err="1" smtClean="0">
              <a:latin typeface="Arial" pitchFamily="34" charset="0"/>
              <a:cs typeface="Arial" pitchFamily="34" charset="0"/>
            </a:rPr>
            <a:t>инфекций</a:t>
          </a:r>
          <a:r>
            <a:rPr lang="en-GB" sz="3200" b="0" dirty="0" smtClean="0">
              <a:latin typeface="Arial" pitchFamily="34" charset="0"/>
              <a:cs typeface="Arial" pitchFamily="34" charset="0"/>
            </a:rPr>
            <a:t>, </a:t>
          </a:r>
          <a:r>
            <a:rPr lang="en-GB" sz="3200" b="0" dirty="0" err="1" smtClean="0">
              <a:latin typeface="Arial" pitchFamily="34" charset="0"/>
              <a:cs typeface="Arial" pitchFamily="34" charset="0"/>
            </a:rPr>
            <a:t>вызываемых</a:t>
          </a:r>
          <a:r>
            <a:rPr lang="en-GB" sz="3200" b="0" dirty="0" smtClean="0">
              <a:latin typeface="Arial" pitchFamily="34" charset="0"/>
              <a:cs typeface="Arial" pitchFamily="34" charset="0"/>
            </a:rPr>
            <a:t> </a:t>
          </a:r>
          <a:r>
            <a:rPr lang="en-GB" sz="3200" b="0" dirty="0" err="1" smtClean="0">
              <a:latin typeface="Arial" pitchFamily="34" charset="0"/>
              <a:cs typeface="Arial" pitchFamily="34" charset="0"/>
            </a:rPr>
            <a:t>канцерогенными</a:t>
          </a:r>
          <a:r>
            <a:rPr lang="en-GB" sz="3200" b="0" dirty="0" smtClean="0">
              <a:latin typeface="Arial" pitchFamily="34" charset="0"/>
              <a:cs typeface="Arial" pitchFamily="34" charset="0"/>
            </a:rPr>
            <a:t> </a:t>
          </a:r>
          <a:r>
            <a:rPr lang="en-GB" sz="3200" b="0" dirty="0" err="1" smtClean="0">
              <a:latin typeface="Arial" pitchFamily="34" charset="0"/>
              <a:cs typeface="Arial" pitchFamily="34" charset="0"/>
            </a:rPr>
            <a:t>вирусами</a:t>
          </a:r>
          <a:r>
            <a:rPr lang="en-GB" sz="3200" b="0" dirty="0" smtClean="0">
              <a:latin typeface="Arial" pitchFamily="34" charset="0"/>
              <a:cs typeface="Arial" pitchFamily="34" charset="0"/>
            </a:rPr>
            <a:t> и </a:t>
          </a:r>
          <a:r>
            <a:rPr lang="en-GB" sz="3200" b="0" dirty="0" err="1" smtClean="0">
              <a:latin typeface="Arial" pitchFamily="34" charset="0"/>
              <a:cs typeface="Arial" pitchFamily="34" charset="0"/>
            </a:rPr>
            <a:t>иными</a:t>
          </a:r>
          <a:r>
            <a:rPr lang="en-GB" sz="3200" b="0" dirty="0" smtClean="0">
              <a:latin typeface="Arial" pitchFamily="34" charset="0"/>
              <a:cs typeface="Arial" pitchFamily="34" charset="0"/>
            </a:rPr>
            <a:t> </a:t>
          </a:r>
          <a:r>
            <a:rPr lang="en-GB" sz="3200" b="0" dirty="0" err="1" smtClean="0">
              <a:latin typeface="Arial" pitchFamily="34" charset="0"/>
              <a:cs typeface="Arial" pitchFamily="34" charset="0"/>
            </a:rPr>
            <a:t>инфекционными</a:t>
          </a:r>
          <a:r>
            <a:rPr lang="en-GB" sz="3200" b="0" dirty="0" smtClean="0">
              <a:latin typeface="Arial" pitchFamily="34" charset="0"/>
              <a:cs typeface="Arial" pitchFamily="34" charset="0"/>
            </a:rPr>
            <a:t> </a:t>
          </a:r>
          <a:r>
            <a:rPr lang="en-GB" sz="3200" b="0" dirty="0" err="1" smtClean="0">
              <a:latin typeface="Arial" pitchFamily="34" charset="0"/>
              <a:cs typeface="Arial" pitchFamily="34" charset="0"/>
            </a:rPr>
            <a:t>агентами</a:t>
          </a:r>
          <a:endParaRPr lang="ru-RU" sz="3200" b="0" dirty="0">
            <a:latin typeface="Arial" pitchFamily="34" charset="0"/>
            <a:cs typeface="Arial" pitchFamily="34" charset="0"/>
          </a:endParaRPr>
        </a:p>
      </dgm:t>
    </dgm:pt>
    <dgm:pt modelId="{BA981D14-82AA-431E-9C95-B7FE079CA5AD}" type="parTrans" cxnId="{CD57C298-0406-4ADE-9BCC-D514E62D94A2}">
      <dgm:prSet/>
      <dgm:spPr/>
      <dgm:t>
        <a:bodyPr/>
        <a:lstStyle/>
        <a:p>
          <a:endParaRPr lang="ru-RU"/>
        </a:p>
      </dgm:t>
    </dgm:pt>
    <dgm:pt modelId="{A740950D-78FF-4DBA-9099-EE12F7880525}" type="sibTrans" cxnId="{CD57C298-0406-4ADE-9BCC-D514E62D94A2}">
      <dgm:prSet/>
      <dgm:spPr/>
      <dgm:t>
        <a:bodyPr/>
        <a:lstStyle/>
        <a:p>
          <a:endParaRPr lang="ru-RU"/>
        </a:p>
      </dgm:t>
    </dgm:pt>
    <dgm:pt modelId="{F1973552-17EF-44F4-8DD7-DC9101BCAF25}" type="pres">
      <dgm:prSet presAssocID="{0AE68DCD-7644-464E-AE39-9DCA6FEA21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94A6E3-B5C6-4788-B5A2-7DD2FB765729}" type="pres">
      <dgm:prSet presAssocID="{2D5DEDAC-F5B2-4821-B1DA-CA03997D85C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3223D1-EC44-49F8-A536-B0EC8FDB835F}" type="pres">
      <dgm:prSet presAssocID="{2D5DEDAC-F5B2-4821-B1DA-CA03997D85C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6DE77-10F8-4C44-80A7-1BDA2D4A8FA2}" type="pres">
      <dgm:prSet presAssocID="{3519541A-9A19-4A09-8118-E302CA47C9A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78D16-C772-456F-A29F-C0334A12DAB4}" type="pres">
      <dgm:prSet presAssocID="{3519541A-9A19-4A09-8118-E302CA47C9AC}" presName="childText" presStyleLbl="revTx" presStyleIdx="1" presStyleCnt="2" custScaleY="695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6D83DB-6A87-4728-84B1-EFCCFA8D588C}" type="presOf" srcId="{3519541A-9A19-4A09-8118-E302CA47C9AC}" destId="{D3E6DE77-10F8-4C44-80A7-1BDA2D4A8FA2}" srcOrd="0" destOrd="0" presId="urn:microsoft.com/office/officeart/2005/8/layout/vList2"/>
    <dgm:cxn modelId="{776D60A5-AA2C-4D3F-BE6D-D89114C5AB6B}" type="presOf" srcId="{0AE68DCD-7644-464E-AE39-9DCA6FEA21AD}" destId="{F1973552-17EF-44F4-8DD7-DC9101BCAF25}" srcOrd="0" destOrd="0" presId="urn:microsoft.com/office/officeart/2005/8/layout/vList2"/>
    <dgm:cxn modelId="{F6B98342-09B2-454D-A875-1ADA39BEBCAA}" srcId="{2D5DEDAC-F5B2-4821-B1DA-CA03997D85CB}" destId="{8F53DE82-AC8B-4B59-80A8-BFE5A509C55E}" srcOrd="0" destOrd="0" parTransId="{0374922D-D3C2-438B-9289-E80A4F450B83}" sibTransId="{DABA0385-5B35-449D-8185-775F7547041C}"/>
    <dgm:cxn modelId="{5BE2860A-6117-485A-83F8-3670AB191AF2}" type="presOf" srcId="{AF781297-6B13-4788-9B10-CA7B45D01654}" destId="{01B78D16-C772-456F-A29F-C0334A12DAB4}" srcOrd="0" destOrd="0" presId="urn:microsoft.com/office/officeart/2005/8/layout/vList2"/>
    <dgm:cxn modelId="{CE40AB66-FC1D-4F74-994B-B7A8661A032A}" type="presOf" srcId="{8F53DE82-AC8B-4B59-80A8-BFE5A509C55E}" destId="{523223D1-EC44-49F8-A536-B0EC8FDB835F}" srcOrd="0" destOrd="0" presId="urn:microsoft.com/office/officeart/2005/8/layout/vList2"/>
    <dgm:cxn modelId="{CD57C298-0406-4ADE-9BCC-D514E62D94A2}" srcId="{3519541A-9A19-4A09-8118-E302CA47C9AC}" destId="{AF781297-6B13-4788-9B10-CA7B45D01654}" srcOrd="0" destOrd="0" parTransId="{BA981D14-82AA-431E-9C95-B7FE079CA5AD}" sibTransId="{A740950D-78FF-4DBA-9099-EE12F7880525}"/>
    <dgm:cxn modelId="{6BED1118-1341-459F-9515-FD57CB76F8FB}" srcId="{0AE68DCD-7644-464E-AE39-9DCA6FEA21AD}" destId="{3519541A-9A19-4A09-8118-E302CA47C9AC}" srcOrd="1" destOrd="0" parTransId="{A29EFD95-24D4-4F42-9AB8-3857B62A14CD}" sibTransId="{04641D3B-82D2-4901-825E-B41237D79A11}"/>
    <dgm:cxn modelId="{2D7FC33E-0022-45F7-9241-EEC4F12F9BF3}" type="presOf" srcId="{2D5DEDAC-F5B2-4821-B1DA-CA03997D85CB}" destId="{6F94A6E3-B5C6-4788-B5A2-7DD2FB765729}" srcOrd="0" destOrd="0" presId="urn:microsoft.com/office/officeart/2005/8/layout/vList2"/>
    <dgm:cxn modelId="{4CEC1485-EE65-4E7D-B085-43DAB0CFA3F6}" srcId="{0AE68DCD-7644-464E-AE39-9DCA6FEA21AD}" destId="{2D5DEDAC-F5B2-4821-B1DA-CA03997D85CB}" srcOrd="0" destOrd="0" parTransId="{A14B9961-00B0-4615-A433-B6C2A78AC86C}" sibTransId="{8FA85973-7879-47C5-AAC4-9BE038827158}"/>
    <dgm:cxn modelId="{349ACB04-03FF-4DC0-8480-3DD9884B8D22}" type="presParOf" srcId="{F1973552-17EF-44F4-8DD7-DC9101BCAF25}" destId="{6F94A6E3-B5C6-4788-B5A2-7DD2FB765729}" srcOrd="0" destOrd="0" presId="urn:microsoft.com/office/officeart/2005/8/layout/vList2"/>
    <dgm:cxn modelId="{0BC796F4-263E-4595-84F3-C99CB513C86E}" type="presParOf" srcId="{F1973552-17EF-44F4-8DD7-DC9101BCAF25}" destId="{523223D1-EC44-49F8-A536-B0EC8FDB835F}" srcOrd="1" destOrd="0" presId="urn:microsoft.com/office/officeart/2005/8/layout/vList2"/>
    <dgm:cxn modelId="{8F75B62D-F4F6-4AAC-B0F2-B5B7DDF5CF18}" type="presParOf" srcId="{F1973552-17EF-44F4-8DD7-DC9101BCAF25}" destId="{D3E6DE77-10F8-4C44-80A7-1BDA2D4A8FA2}" srcOrd="2" destOrd="0" presId="urn:microsoft.com/office/officeart/2005/8/layout/vList2"/>
    <dgm:cxn modelId="{1464C682-52A3-4EF6-867C-A76E7DC0779F}" type="presParOf" srcId="{F1973552-17EF-44F4-8DD7-DC9101BCAF25}" destId="{01B78D16-C772-456F-A29F-C0334A12DAB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D31CBA-310B-49F8-8987-6D1E304F1DA5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ED6A77-A84B-4CCB-93E1-1EA2002789F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400" b="1" i="1" dirty="0" err="1" smtClean="0">
              <a:latin typeface="Arial" pitchFamily="34" charset="0"/>
              <a:cs typeface="Arial" pitchFamily="34" charset="0"/>
            </a:rPr>
            <a:t>Увелич</a:t>
          </a:r>
          <a:r>
            <a:rPr lang="ru-RU" sz="2400" b="1" i="1" dirty="0" err="1" smtClean="0">
              <a:latin typeface="Arial" pitchFamily="34" charset="0"/>
              <a:cs typeface="Arial" pitchFamily="34" charset="0"/>
            </a:rPr>
            <a:t>ить</a:t>
          </a:r>
          <a:r>
            <a:rPr lang="en-GB" sz="2400" b="1" i="1" dirty="0" smtClean="0">
              <a:latin typeface="Arial" pitchFamily="34" charset="0"/>
              <a:cs typeface="Arial" pitchFamily="34" charset="0"/>
            </a:rPr>
            <a:t> </a:t>
          </a:r>
          <a:r>
            <a:rPr lang="en-GB" sz="2400" b="1" i="1" dirty="0" err="1" smtClean="0">
              <a:latin typeface="Arial" pitchFamily="34" charset="0"/>
              <a:cs typeface="Arial" pitchFamily="34" charset="0"/>
            </a:rPr>
            <a:t>потреблени</a:t>
          </a:r>
          <a:r>
            <a:rPr lang="ru-RU" sz="2400" b="1" i="1" dirty="0" smtClean="0">
              <a:latin typeface="Arial" pitchFamily="34" charset="0"/>
              <a:cs typeface="Arial" pitchFamily="34" charset="0"/>
            </a:rPr>
            <a:t>е</a:t>
          </a:r>
          <a:r>
            <a:rPr lang="en-GB" sz="2400" b="1" i="1" dirty="0" smtClean="0">
              <a:latin typeface="Arial" pitchFamily="34" charset="0"/>
              <a:cs typeface="Arial" pitchFamily="34" charset="0"/>
            </a:rPr>
            <a:t> </a:t>
          </a:r>
          <a:r>
            <a:rPr lang="en-GB" sz="2400" b="1" i="1" dirty="0" err="1" smtClean="0">
              <a:latin typeface="Arial" pitchFamily="34" charset="0"/>
              <a:cs typeface="Arial" pitchFamily="34" charset="0"/>
            </a:rPr>
            <a:t>продуктов</a:t>
          </a:r>
          <a:r>
            <a:rPr lang="ru-RU" sz="2400" b="1" i="1" dirty="0" smtClean="0">
              <a:latin typeface="Arial" pitchFamily="34" charset="0"/>
              <a:cs typeface="Arial" pitchFamily="34" charset="0"/>
            </a:rPr>
            <a:t> растительного происхождения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BF4DDD7F-A31E-4EEE-8C3E-E95EBF2A4A81}" type="parTrans" cxnId="{BAC74E72-F519-442F-B57C-F5C1AEB28C9E}">
      <dgm:prSet/>
      <dgm:spPr/>
      <dgm:t>
        <a:bodyPr/>
        <a:lstStyle/>
        <a:p>
          <a:endParaRPr lang="ru-RU"/>
        </a:p>
      </dgm:t>
    </dgm:pt>
    <dgm:pt modelId="{D716877D-4F02-4A83-9827-2996ED3F0735}" type="sibTrans" cxnId="{BAC74E72-F519-442F-B57C-F5C1AEB28C9E}">
      <dgm:prSet/>
      <dgm:spPr/>
      <dgm:t>
        <a:bodyPr/>
        <a:lstStyle/>
        <a:p>
          <a:endParaRPr lang="ru-RU"/>
        </a:p>
      </dgm:t>
    </dgm:pt>
    <dgm:pt modelId="{421B7180-3662-40A3-9BC8-B554D1FE3B82}">
      <dgm:prSet phldrT="[Текст]" custT="1"/>
      <dgm:spPr/>
      <dgm:t>
        <a:bodyPr/>
        <a:lstStyle/>
        <a:p>
          <a:r>
            <a:rPr lang="ru-RU" sz="2400" b="1" i="1" dirty="0" smtClean="0">
              <a:latin typeface="Arial" pitchFamily="34" charset="0"/>
              <a:cs typeface="Arial" pitchFamily="34" charset="0"/>
            </a:rPr>
            <a:t>Ограничить потребление соленой и копченой пищи</a:t>
          </a:r>
          <a:endParaRPr lang="ru-RU" sz="2400" b="1" i="1" dirty="0">
            <a:latin typeface="Arial" pitchFamily="34" charset="0"/>
            <a:cs typeface="Arial" pitchFamily="34" charset="0"/>
          </a:endParaRPr>
        </a:p>
      </dgm:t>
    </dgm:pt>
    <dgm:pt modelId="{BB181114-10A3-4A69-A0BD-81B7EC66A8C6}" type="parTrans" cxnId="{98EE89B1-4A46-4663-BBC0-6E5C5299050F}">
      <dgm:prSet/>
      <dgm:spPr/>
      <dgm:t>
        <a:bodyPr/>
        <a:lstStyle/>
        <a:p>
          <a:endParaRPr lang="ru-RU"/>
        </a:p>
      </dgm:t>
    </dgm:pt>
    <dgm:pt modelId="{77AE117B-E463-4E49-929D-5FF2AE66EC58}" type="sibTrans" cxnId="{98EE89B1-4A46-4663-BBC0-6E5C5299050F}">
      <dgm:prSet/>
      <dgm:spPr/>
      <dgm:t>
        <a:bodyPr/>
        <a:lstStyle/>
        <a:p>
          <a:endParaRPr lang="ru-RU"/>
        </a:p>
      </dgm:t>
    </dgm:pt>
    <dgm:pt modelId="{5BBFB68A-0F9B-41E7-80B6-B7409B22AEBB}">
      <dgm:prSet phldrT="[Текст]" custT="1"/>
      <dgm:spPr/>
      <dgm:t>
        <a:bodyPr/>
        <a:lstStyle/>
        <a:p>
          <a:r>
            <a:rPr lang="ru-RU" sz="2400" b="1" i="1" dirty="0" smtClean="0">
              <a:latin typeface="Arial" pitchFamily="34" charset="0"/>
              <a:cs typeface="Arial" pitchFamily="34" charset="0"/>
            </a:rPr>
            <a:t>Избегать приема чрезмерно горячей и твердой пищи</a:t>
          </a:r>
          <a:endParaRPr lang="ru-RU" sz="2400" b="1" i="1" dirty="0">
            <a:latin typeface="Arial" pitchFamily="34" charset="0"/>
            <a:cs typeface="Arial" pitchFamily="34" charset="0"/>
          </a:endParaRPr>
        </a:p>
      </dgm:t>
    </dgm:pt>
    <dgm:pt modelId="{976D37B4-6E46-4CC1-9E4C-B9C79A09A5A2}" type="parTrans" cxnId="{2AB6BDBC-6A36-4938-9DEC-2C875E726D0D}">
      <dgm:prSet/>
      <dgm:spPr/>
      <dgm:t>
        <a:bodyPr/>
        <a:lstStyle/>
        <a:p>
          <a:endParaRPr lang="ru-RU"/>
        </a:p>
      </dgm:t>
    </dgm:pt>
    <dgm:pt modelId="{55725B53-CA83-4155-8170-FBAF9111158A}" type="sibTrans" cxnId="{2AB6BDBC-6A36-4938-9DEC-2C875E726D0D}">
      <dgm:prSet/>
      <dgm:spPr/>
      <dgm:t>
        <a:bodyPr/>
        <a:lstStyle/>
        <a:p>
          <a:endParaRPr lang="ru-RU"/>
        </a:p>
      </dgm:t>
    </dgm:pt>
    <dgm:pt modelId="{BC912F36-3368-4CD4-949C-639E0C206D91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i="1" dirty="0" smtClean="0">
              <a:latin typeface="Arial" pitchFamily="34" charset="0"/>
              <a:cs typeface="Arial" pitchFamily="34" charset="0"/>
            </a:rPr>
            <a:t>Ограничить потребление  продуктов животного происхождения</a:t>
          </a:r>
          <a:endParaRPr lang="ru-RU" sz="2400" dirty="0" smtClean="0">
            <a:latin typeface="Arial" pitchFamily="34" charset="0"/>
            <a:cs typeface="Arial" pitchFamily="34" charset="0"/>
          </a:endParaRP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b="1" i="1" dirty="0" smtClean="0"/>
        </a:p>
      </dgm:t>
    </dgm:pt>
    <dgm:pt modelId="{7C3EE03E-EEC6-42DB-8FDD-9660B2E1FCB9}" type="parTrans" cxnId="{86D34D1E-259F-41B8-8794-BA8E8BB4160C}">
      <dgm:prSet/>
      <dgm:spPr/>
      <dgm:t>
        <a:bodyPr/>
        <a:lstStyle/>
        <a:p>
          <a:endParaRPr lang="ru-RU"/>
        </a:p>
      </dgm:t>
    </dgm:pt>
    <dgm:pt modelId="{70B2B47B-A2CA-476C-9104-485A0724FC39}" type="sibTrans" cxnId="{86D34D1E-259F-41B8-8794-BA8E8BB4160C}">
      <dgm:prSet/>
      <dgm:spPr/>
      <dgm:t>
        <a:bodyPr/>
        <a:lstStyle/>
        <a:p>
          <a:endParaRPr lang="ru-RU"/>
        </a:p>
      </dgm:t>
    </dgm:pt>
    <dgm:pt modelId="{02443F36-1DF1-45D9-B432-CC6EE06CA52B}">
      <dgm:prSet custT="1"/>
      <dgm:spPr/>
      <dgm:t>
        <a:bodyPr/>
        <a:lstStyle/>
        <a:p>
          <a:r>
            <a:rPr lang="ru-RU" sz="2400" b="1" i="1" dirty="0" smtClean="0">
              <a:latin typeface="Arial" pitchFamily="34" charset="0"/>
              <a:cs typeface="Arial" pitchFamily="34" charset="0"/>
            </a:rPr>
            <a:t>Умеренное потребление алкоголя</a:t>
          </a:r>
          <a:endParaRPr lang="ru-RU" sz="2400" b="1" i="1" dirty="0">
            <a:latin typeface="Arial" pitchFamily="34" charset="0"/>
            <a:cs typeface="Arial" pitchFamily="34" charset="0"/>
          </a:endParaRPr>
        </a:p>
      </dgm:t>
    </dgm:pt>
    <dgm:pt modelId="{DCE53851-8626-499F-849F-55074F3A413A}" type="parTrans" cxnId="{F0AE88AD-25F1-45E8-B2B1-C6EA08F83CED}">
      <dgm:prSet/>
      <dgm:spPr/>
      <dgm:t>
        <a:bodyPr/>
        <a:lstStyle/>
        <a:p>
          <a:endParaRPr lang="ru-RU"/>
        </a:p>
      </dgm:t>
    </dgm:pt>
    <dgm:pt modelId="{7C8CC7CA-DFC9-4E0C-A5CF-9637FE447614}" type="sibTrans" cxnId="{F0AE88AD-25F1-45E8-B2B1-C6EA08F83CED}">
      <dgm:prSet/>
      <dgm:spPr/>
      <dgm:t>
        <a:bodyPr/>
        <a:lstStyle/>
        <a:p>
          <a:endParaRPr lang="ru-RU"/>
        </a:p>
      </dgm:t>
    </dgm:pt>
    <dgm:pt modelId="{211B2595-754E-41E3-80E3-629F1B062444}" type="pres">
      <dgm:prSet presAssocID="{AED31CBA-310B-49F8-8987-6D1E304F1DA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0D0C6F-5785-48E2-8199-EA612390C944}" type="pres">
      <dgm:prSet presAssocID="{62ED6A77-A84B-4CCB-93E1-1EA2002789FC}" presName="comp" presStyleCnt="0"/>
      <dgm:spPr/>
    </dgm:pt>
    <dgm:pt modelId="{980AF810-878C-4A98-8BC8-87314FCCBF53}" type="pres">
      <dgm:prSet presAssocID="{62ED6A77-A84B-4CCB-93E1-1EA2002789FC}" presName="box" presStyleLbl="node1" presStyleIdx="0" presStyleCnt="5" custLinFactNeighborX="1639" custLinFactNeighborY="4211"/>
      <dgm:spPr/>
      <dgm:t>
        <a:bodyPr/>
        <a:lstStyle/>
        <a:p>
          <a:endParaRPr lang="ru-RU"/>
        </a:p>
      </dgm:t>
    </dgm:pt>
    <dgm:pt modelId="{324C6360-508D-40CF-9FA2-F416998902E8}" type="pres">
      <dgm:prSet presAssocID="{62ED6A77-A84B-4CCB-93E1-1EA2002789FC}" presName="img" presStyleLbl="fgImgPlace1" presStyleIdx="0" presStyleCnt="5" custScaleX="688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088D6F4-8E1F-439D-828C-1C68875F6BDE}" type="pres">
      <dgm:prSet presAssocID="{62ED6A77-A84B-4CCB-93E1-1EA2002789FC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2F6443-97A0-429E-B786-5FB1CB7E2512}" type="pres">
      <dgm:prSet presAssocID="{D716877D-4F02-4A83-9827-2996ED3F0735}" presName="spacer" presStyleCnt="0"/>
      <dgm:spPr/>
    </dgm:pt>
    <dgm:pt modelId="{D4EF961C-71A6-4C8D-B186-4A3B84298D33}" type="pres">
      <dgm:prSet presAssocID="{BC912F36-3368-4CD4-949C-639E0C206D91}" presName="comp" presStyleCnt="0"/>
      <dgm:spPr/>
    </dgm:pt>
    <dgm:pt modelId="{F403412C-90BA-4B72-90D0-4992A44BE6D8}" type="pres">
      <dgm:prSet presAssocID="{BC912F36-3368-4CD4-949C-639E0C206D91}" presName="box" presStyleLbl="node1" presStyleIdx="1" presStyleCnt="5"/>
      <dgm:spPr/>
      <dgm:t>
        <a:bodyPr/>
        <a:lstStyle/>
        <a:p>
          <a:endParaRPr lang="ru-RU"/>
        </a:p>
      </dgm:t>
    </dgm:pt>
    <dgm:pt modelId="{C2DA1010-8B9A-4B67-9068-7364E39607D3}" type="pres">
      <dgm:prSet presAssocID="{BC912F36-3368-4CD4-949C-639E0C206D91}" presName="img" presStyleLbl="fgImgPlace1" presStyleIdx="1" presStyleCnt="5" custScaleX="7699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AD56C08-C6D8-457E-9BA6-713D1AA607A8}" type="pres">
      <dgm:prSet presAssocID="{BC912F36-3368-4CD4-949C-639E0C206D91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90B5BA-E4FF-458A-B033-42D0F80E1326}" type="pres">
      <dgm:prSet presAssocID="{70B2B47B-A2CA-476C-9104-485A0724FC39}" presName="spacer" presStyleCnt="0"/>
      <dgm:spPr/>
    </dgm:pt>
    <dgm:pt modelId="{269E014F-9C1E-4383-913F-1EC95FB771A6}" type="pres">
      <dgm:prSet presAssocID="{02443F36-1DF1-45D9-B432-CC6EE06CA52B}" presName="comp" presStyleCnt="0"/>
      <dgm:spPr/>
    </dgm:pt>
    <dgm:pt modelId="{CAA19E2D-1270-49D6-B965-21F1CD382AA7}" type="pres">
      <dgm:prSet presAssocID="{02443F36-1DF1-45D9-B432-CC6EE06CA52B}" presName="box" presStyleLbl="node1" presStyleIdx="2" presStyleCnt="5" custLinFactNeighborY="415"/>
      <dgm:spPr/>
      <dgm:t>
        <a:bodyPr/>
        <a:lstStyle/>
        <a:p>
          <a:endParaRPr lang="ru-RU"/>
        </a:p>
      </dgm:t>
    </dgm:pt>
    <dgm:pt modelId="{6CAAD411-CC44-42C2-B001-AD2E7EC9B041}" type="pres">
      <dgm:prSet presAssocID="{02443F36-1DF1-45D9-B432-CC6EE06CA52B}" presName="img" presStyleLbl="fgImgPlace1" presStyleIdx="2" presStyleCnt="5" custScaleX="688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B9F9463-3303-402C-8211-7F0BCC1509E6}" type="pres">
      <dgm:prSet presAssocID="{02443F36-1DF1-45D9-B432-CC6EE06CA52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F35E8-F28C-4C8C-961F-239DF07E9B4D}" type="pres">
      <dgm:prSet presAssocID="{7C8CC7CA-DFC9-4E0C-A5CF-9637FE447614}" presName="spacer" presStyleCnt="0"/>
      <dgm:spPr/>
    </dgm:pt>
    <dgm:pt modelId="{D9EFA8FB-D463-4A30-96A3-7DC4A0636DD3}" type="pres">
      <dgm:prSet presAssocID="{421B7180-3662-40A3-9BC8-B554D1FE3B82}" presName="comp" presStyleCnt="0"/>
      <dgm:spPr/>
    </dgm:pt>
    <dgm:pt modelId="{1F249A68-AD6D-447A-8F2E-23B78E398299}" type="pres">
      <dgm:prSet presAssocID="{421B7180-3662-40A3-9BC8-B554D1FE3B82}" presName="box" presStyleLbl="node1" presStyleIdx="3" presStyleCnt="5"/>
      <dgm:spPr/>
      <dgm:t>
        <a:bodyPr/>
        <a:lstStyle/>
        <a:p>
          <a:endParaRPr lang="ru-RU"/>
        </a:p>
      </dgm:t>
    </dgm:pt>
    <dgm:pt modelId="{2BF74E32-255D-43EF-80F9-D831B7043AC9}" type="pres">
      <dgm:prSet presAssocID="{421B7180-3662-40A3-9BC8-B554D1FE3B82}" presName="img" presStyleLbl="fgImgPlace1" presStyleIdx="3" presStyleCnt="5" custScaleX="61909" custLinFactNeighborX="-653" custLinFactNeighborY="-625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BEF4A54-7B88-44CB-BB72-B1C6D53786D5}" type="pres">
      <dgm:prSet presAssocID="{421B7180-3662-40A3-9BC8-B554D1FE3B82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338B23-AF53-41F7-9A4B-963773CD456B}" type="pres">
      <dgm:prSet presAssocID="{77AE117B-E463-4E49-929D-5FF2AE66EC58}" presName="spacer" presStyleCnt="0"/>
      <dgm:spPr/>
    </dgm:pt>
    <dgm:pt modelId="{765BD896-3A90-45AB-834F-E5F04AB75884}" type="pres">
      <dgm:prSet presAssocID="{5BBFB68A-0F9B-41E7-80B6-B7409B22AEBB}" presName="comp" presStyleCnt="0"/>
      <dgm:spPr/>
    </dgm:pt>
    <dgm:pt modelId="{527F7581-83A8-4D0F-8CCC-018171F102FE}" type="pres">
      <dgm:prSet presAssocID="{5BBFB68A-0F9B-41E7-80B6-B7409B22AEBB}" presName="box" presStyleLbl="node1" presStyleIdx="4" presStyleCnt="5"/>
      <dgm:spPr/>
      <dgm:t>
        <a:bodyPr/>
        <a:lstStyle/>
        <a:p>
          <a:endParaRPr lang="ru-RU"/>
        </a:p>
      </dgm:t>
    </dgm:pt>
    <dgm:pt modelId="{ED841DCC-4E3F-43DF-9FCF-688756DDAE39}" type="pres">
      <dgm:prSet presAssocID="{5BBFB68A-0F9B-41E7-80B6-B7409B22AEBB}" presName="img" presStyleLbl="fgImgPlace1" presStyleIdx="4" presStyleCnt="5" custScaleX="68800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B20ADA18-2670-419D-8EB6-BD74069D1DFC}" type="pres">
      <dgm:prSet presAssocID="{5BBFB68A-0F9B-41E7-80B6-B7409B22AEBB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62C0F0-00B7-4F66-BD04-8DF6B5F5AA81}" type="presOf" srcId="{BC912F36-3368-4CD4-949C-639E0C206D91}" destId="{5AD56C08-C6D8-457E-9BA6-713D1AA607A8}" srcOrd="1" destOrd="0" presId="urn:microsoft.com/office/officeart/2005/8/layout/vList4#2"/>
    <dgm:cxn modelId="{578D4CBF-5FC3-40AE-AC0C-3C1F14756174}" type="presOf" srcId="{421B7180-3662-40A3-9BC8-B554D1FE3B82}" destId="{2BEF4A54-7B88-44CB-BB72-B1C6D53786D5}" srcOrd="1" destOrd="0" presId="urn:microsoft.com/office/officeart/2005/8/layout/vList4#2"/>
    <dgm:cxn modelId="{23D0339F-688A-47BE-9B58-65DC16214016}" type="presOf" srcId="{AED31CBA-310B-49F8-8987-6D1E304F1DA5}" destId="{211B2595-754E-41E3-80E3-629F1B062444}" srcOrd="0" destOrd="0" presId="urn:microsoft.com/office/officeart/2005/8/layout/vList4#2"/>
    <dgm:cxn modelId="{30FC8F2D-0337-4CF3-8BE8-BD688AC8B490}" type="presOf" srcId="{62ED6A77-A84B-4CCB-93E1-1EA2002789FC}" destId="{7088D6F4-8E1F-439D-828C-1C68875F6BDE}" srcOrd="1" destOrd="0" presId="urn:microsoft.com/office/officeart/2005/8/layout/vList4#2"/>
    <dgm:cxn modelId="{4F05CB24-B8FA-4F01-8ED3-74109057B375}" type="presOf" srcId="{BC912F36-3368-4CD4-949C-639E0C206D91}" destId="{F403412C-90BA-4B72-90D0-4992A44BE6D8}" srcOrd="0" destOrd="0" presId="urn:microsoft.com/office/officeart/2005/8/layout/vList4#2"/>
    <dgm:cxn modelId="{F0AE88AD-25F1-45E8-B2B1-C6EA08F83CED}" srcId="{AED31CBA-310B-49F8-8987-6D1E304F1DA5}" destId="{02443F36-1DF1-45D9-B432-CC6EE06CA52B}" srcOrd="2" destOrd="0" parTransId="{DCE53851-8626-499F-849F-55074F3A413A}" sibTransId="{7C8CC7CA-DFC9-4E0C-A5CF-9637FE447614}"/>
    <dgm:cxn modelId="{7DE9AA77-C43B-4D72-ACF8-AF750C4067BD}" type="presOf" srcId="{421B7180-3662-40A3-9BC8-B554D1FE3B82}" destId="{1F249A68-AD6D-447A-8F2E-23B78E398299}" srcOrd="0" destOrd="0" presId="urn:microsoft.com/office/officeart/2005/8/layout/vList4#2"/>
    <dgm:cxn modelId="{86D34D1E-259F-41B8-8794-BA8E8BB4160C}" srcId="{AED31CBA-310B-49F8-8987-6D1E304F1DA5}" destId="{BC912F36-3368-4CD4-949C-639E0C206D91}" srcOrd="1" destOrd="0" parTransId="{7C3EE03E-EEC6-42DB-8FDD-9660B2E1FCB9}" sibTransId="{70B2B47B-A2CA-476C-9104-485A0724FC39}"/>
    <dgm:cxn modelId="{216C3B9B-9336-4632-B1BA-D2EA8C3BBF8A}" type="presOf" srcId="{5BBFB68A-0F9B-41E7-80B6-B7409B22AEBB}" destId="{B20ADA18-2670-419D-8EB6-BD74069D1DFC}" srcOrd="1" destOrd="0" presId="urn:microsoft.com/office/officeart/2005/8/layout/vList4#2"/>
    <dgm:cxn modelId="{98EE89B1-4A46-4663-BBC0-6E5C5299050F}" srcId="{AED31CBA-310B-49F8-8987-6D1E304F1DA5}" destId="{421B7180-3662-40A3-9BC8-B554D1FE3B82}" srcOrd="3" destOrd="0" parTransId="{BB181114-10A3-4A69-A0BD-81B7EC66A8C6}" sibTransId="{77AE117B-E463-4E49-929D-5FF2AE66EC58}"/>
    <dgm:cxn modelId="{41C1AE2B-6457-4FE7-A195-9D529D0E503A}" type="presOf" srcId="{02443F36-1DF1-45D9-B432-CC6EE06CA52B}" destId="{FB9F9463-3303-402C-8211-7F0BCC1509E6}" srcOrd="1" destOrd="0" presId="urn:microsoft.com/office/officeart/2005/8/layout/vList4#2"/>
    <dgm:cxn modelId="{1A607B38-2040-48B3-BB5A-B6B886334954}" type="presOf" srcId="{02443F36-1DF1-45D9-B432-CC6EE06CA52B}" destId="{CAA19E2D-1270-49D6-B965-21F1CD382AA7}" srcOrd="0" destOrd="0" presId="urn:microsoft.com/office/officeart/2005/8/layout/vList4#2"/>
    <dgm:cxn modelId="{BAC74E72-F519-442F-B57C-F5C1AEB28C9E}" srcId="{AED31CBA-310B-49F8-8987-6D1E304F1DA5}" destId="{62ED6A77-A84B-4CCB-93E1-1EA2002789FC}" srcOrd="0" destOrd="0" parTransId="{BF4DDD7F-A31E-4EEE-8C3E-E95EBF2A4A81}" sibTransId="{D716877D-4F02-4A83-9827-2996ED3F0735}"/>
    <dgm:cxn modelId="{7132C826-AE9A-4077-A8E2-E048B9AE57A1}" type="presOf" srcId="{5BBFB68A-0F9B-41E7-80B6-B7409B22AEBB}" destId="{527F7581-83A8-4D0F-8CCC-018171F102FE}" srcOrd="0" destOrd="0" presId="urn:microsoft.com/office/officeart/2005/8/layout/vList4#2"/>
    <dgm:cxn modelId="{9F4B87A2-5C8B-4C53-AB7F-D423D64E086A}" type="presOf" srcId="{62ED6A77-A84B-4CCB-93E1-1EA2002789FC}" destId="{980AF810-878C-4A98-8BC8-87314FCCBF53}" srcOrd="0" destOrd="0" presId="urn:microsoft.com/office/officeart/2005/8/layout/vList4#2"/>
    <dgm:cxn modelId="{2AB6BDBC-6A36-4938-9DEC-2C875E726D0D}" srcId="{AED31CBA-310B-49F8-8987-6D1E304F1DA5}" destId="{5BBFB68A-0F9B-41E7-80B6-B7409B22AEBB}" srcOrd="4" destOrd="0" parTransId="{976D37B4-6E46-4CC1-9E4C-B9C79A09A5A2}" sibTransId="{55725B53-CA83-4155-8170-FBAF9111158A}"/>
    <dgm:cxn modelId="{F5D1E27E-471A-485B-9869-46ADA7E9DEF8}" type="presParOf" srcId="{211B2595-754E-41E3-80E3-629F1B062444}" destId="{A80D0C6F-5785-48E2-8199-EA612390C944}" srcOrd="0" destOrd="0" presId="urn:microsoft.com/office/officeart/2005/8/layout/vList4#2"/>
    <dgm:cxn modelId="{32BEDDD1-70D1-4A3E-8C97-56105E68338E}" type="presParOf" srcId="{A80D0C6F-5785-48E2-8199-EA612390C944}" destId="{980AF810-878C-4A98-8BC8-87314FCCBF53}" srcOrd="0" destOrd="0" presId="urn:microsoft.com/office/officeart/2005/8/layout/vList4#2"/>
    <dgm:cxn modelId="{1DB0E9A2-D7C0-49AC-9691-F3CB63BC48C3}" type="presParOf" srcId="{A80D0C6F-5785-48E2-8199-EA612390C944}" destId="{324C6360-508D-40CF-9FA2-F416998902E8}" srcOrd="1" destOrd="0" presId="urn:microsoft.com/office/officeart/2005/8/layout/vList4#2"/>
    <dgm:cxn modelId="{69F0B148-F105-4D67-8F66-EFF870603A20}" type="presParOf" srcId="{A80D0C6F-5785-48E2-8199-EA612390C944}" destId="{7088D6F4-8E1F-439D-828C-1C68875F6BDE}" srcOrd="2" destOrd="0" presId="urn:microsoft.com/office/officeart/2005/8/layout/vList4#2"/>
    <dgm:cxn modelId="{F4DB6814-48C6-42A6-A267-E470ED7BB604}" type="presParOf" srcId="{211B2595-754E-41E3-80E3-629F1B062444}" destId="{002F6443-97A0-429E-B786-5FB1CB7E2512}" srcOrd="1" destOrd="0" presId="urn:microsoft.com/office/officeart/2005/8/layout/vList4#2"/>
    <dgm:cxn modelId="{FF3E634A-6D24-4FFE-A966-F8464FE2D462}" type="presParOf" srcId="{211B2595-754E-41E3-80E3-629F1B062444}" destId="{D4EF961C-71A6-4C8D-B186-4A3B84298D33}" srcOrd="2" destOrd="0" presId="urn:microsoft.com/office/officeart/2005/8/layout/vList4#2"/>
    <dgm:cxn modelId="{B9C852F1-0603-4178-AB75-8C0FE862EB7E}" type="presParOf" srcId="{D4EF961C-71A6-4C8D-B186-4A3B84298D33}" destId="{F403412C-90BA-4B72-90D0-4992A44BE6D8}" srcOrd="0" destOrd="0" presId="urn:microsoft.com/office/officeart/2005/8/layout/vList4#2"/>
    <dgm:cxn modelId="{AB748A6D-5D0F-4B58-A363-9158B41F11C7}" type="presParOf" srcId="{D4EF961C-71A6-4C8D-B186-4A3B84298D33}" destId="{C2DA1010-8B9A-4B67-9068-7364E39607D3}" srcOrd="1" destOrd="0" presId="urn:microsoft.com/office/officeart/2005/8/layout/vList4#2"/>
    <dgm:cxn modelId="{357DC9CF-4EED-4326-A24B-B5861009B9DB}" type="presParOf" srcId="{D4EF961C-71A6-4C8D-B186-4A3B84298D33}" destId="{5AD56C08-C6D8-457E-9BA6-713D1AA607A8}" srcOrd="2" destOrd="0" presId="urn:microsoft.com/office/officeart/2005/8/layout/vList4#2"/>
    <dgm:cxn modelId="{5A3AB5C9-5ACD-4A77-AA18-E20DA61FB052}" type="presParOf" srcId="{211B2595-754E-41E3-80E3-629F1B062444}" destId="{6B90B5BA-E4FF-458A-B033-42D0F80E1326}" srcOrd="3" destOrd="0" presId="urn:microsoft.com/office/officeart/2005/8/layout/vList4#2"/>
    <dgm:cxn modelId="{CA07994A-9EA3-442F-B918-CFCE41C6E969}" type="presParOf" srcId="{211B2595-754E-41E3-80E3-629F1B062444}" destId="{269E014F-9C1E-4383-913F-1EC95FB771A6}" srcOrd="4" destOrd="0" presId="urn:microsoft.com/office/officeart/2005/8/layout/vList4#2"/>
    <dgm:cxn modelId="{BF8A4C12-DD20-45B7-ACA8-41E6C4FE55C7}" type="presParOf" srcId="{269E014F-9C1E-4383-913F-1EC95FB771A6}" destId="{CAA19E2D-1270-49D6-B965-21F1CD382AA7}" srcOrd="0" destOrd="0" presId="urn:microsoft.com/office/officeart/2005/8/layout/vList4#2"/>
    <dgm:cxn modelId="{6A0CF26F-5296-4DED-8A63-4C164D95967A}" type="presParOf" srcId="{269E014F-9C1E-4383-913F-1EC95FB771A6}" destId="{6CAAD411-CC44-42C2-B001-AD2E7EC9B041}" srcOrd="1" destOrd="0" presId="urn:microsoft.com/office/officeart/2005/8/layout/vList4#2"/>
    <dgm:cxn modelId="{1C57DDB1-60B8-4C9C-8240-AE61D795AB7B}" type="presParOf" srcId="{269E014F-9C1E-4383-913F-1EC95FB771A6}" destId="{FB9F9463-3303-402C-8211-7F0BCC1509E6}" srcOrd="2" destOrd="0" presId="urn:microsoft.com/office/officeart/2005/8/layout/vList4#2"/>
    <dgm:cxn modelId="{CD71C349-F44E-44C4-A838-517E1ACB2BCF}" type="presParOf" srcId="{211B2595-754E-41E3-80E3-629F1B062444}" destId="{BF0F35E8-F28C-4C8C-961F-239DF07E9B4D}" srcOrd="5" destOrd="0" presId="urn:microsoft.com/office/officeart/2005/8/layout/vList4#2"/>
    <dgm:cxn modelId="{23761B6B-488C-4B92-8F82-C2290B99EA24}" type="presParOf" srcId="{211B2595-754E-41E3-80E3-629F1B062444}" destId="{D9EFA8FB-D463-4A30-96A3-7DC4A0636DD3}" srcOrd="6" destOrd="0" presId="urn:microsoft.com/office/officeart/2005/8/layout/vList4#2"/>
    <dgm:cxn modelId="{F869BFCE-0D54-4846-AA60-59B6562A36C1}" type="presParOf" srcId="{D9EFA8FB-D463-4A30-96A3-7DC4A0636DD3}" destId="{1F249A68-AD6D-447A-8F2E-23B78E398299}" srcOrd="0" destOrd="0" presId="urn:microsoft.com/office/officeart/2005/8/layout/vList4#2"/>
    <dgm:cxn modelId="{EA250779-AFE8-4C9D-B2C6-90026043880A}" type="presParOf" srcId="{D9EFA8FB-D463-4A30-96A3-7DC4A0636DD3}" destId="{2BF74E32-255D-43EF-80F9-D831B7043AC9}" srcOrd="1" destOrd="0" presId="urn:microsoft.com/office/officeart/2005/8/layout/vList4#2"/>
    <dgm:cxn modelId="{96457864-56C7-49A4-8CA9-9E86F02C10B2}" type="presParOf" srcId="{D9EFA8FB-D463-4A30-96A3-7DC4A0636DD3}" destId="{2BEF4A54-7B88-44CB-BB72-B1C6D53786D5}" srcOrd="2" destOrd="0" presId="urn:microsoft.com/office/officeart/2005/8/layout/vList4#2"/>
    <dgm:cxn modelId="{B6BE246E-566F-4B91-B1EB-7C6D80DB0532}" type="presParOf" srcId="{211B2595-754E-41E3-80E3-629F1B062444}" destId="{0E338B23-AF53-41F7-9A4B-963773CD456B}" srcOrd="7" destOrd="0" presId="urn:microsoft.com/office/officeart/2005/8/layout/vList4#2"/>
    <dgm:cxn modelId="{96F3E59E-EA38-4B6D-8A71-F41CE78AB103}" type="presParOf" srcId="{211B2595-754E-41E3-80E3-629F1B062444}" destId="{765BD896-3A90-45AB-834F-E5F04AB75884}" srcOrd="8" destOrd="0" presId="urn:microsoft.com/office/officeart/2005/8/layout/vList4#2"/>
    <dgm:cxn modelId="{6AED5A2F-D8D1-4B64-8B04-0858A7E52724}" type="presParOf" srcId="{765BD896-3A90-45AB-834F-E5F04AB75884}" destId="{527F7581-83A8-4D0F-8CCC-018171F102FE}" srcOrd="0" destOrd="0" presId="urn:microsoft.com/office/officeart/2005/8/layout/vList4#2"/>
    <dgm:cxn modelId="{171B0A3C-32DD-4880-8DBD-7F708D5B988C}" type="presParOf" srcId="{765BD896-3A90-45AB-834F-E5F04AB75884}" destId="{ED841DCC-4E3F-43DF-9FCF-688756DDAE39}" srcOrd="1" destOrd="0" presId="urn:microsoft.com/office/officeart/2005/8/layout/vList4#2"/>
    <dgm:cxn modelId="{818DFFD8-08E1-41CA-8DB8-774E506FE0E1}" type="presParOf" srcId="{765BD896-3A90-45AB-834F-E5F04AB75884}" destId="{B20ADA18-2670-419D-8EB6-BD74069D1DFC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73567E-DC6B-4B01-866A-E63F692105EF}">
      <dsp:nvSpPr>
        <dsp:cNvPr id="0" name=""/>
        <dsp:cNvSpPr/>
      </dsp:nvSpPr>
      <dsp:spPr>
        <a:xfrm>
          <a:off x="0" y="964149"/>
          <a:ext cx="1123957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571BE0-57AF-4CB7-A9A1-7B80BD4B7582}">
      <dsp:nvSpPr>
        <dsp:cNvPr id="0" name=""/>
        <dsp:cNvSpPr/>
      </dsp:nvSpPr>
      <dsp:spPr>
        <a:xfrm>
          <a:off x="565357" y="58844"/>
          <a:ext cx="10673747" cy="13481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381" tIns="0" rIns="297381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rPr>
            <a:t>Снижение воздействия на человека канцерогенных факторов образа жизни и окружающей среды</a:t>
          </a:r>
          <a:endParaRPr lang="ru-RU" sz="2400" b="1" kern="1200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565357" y="58844"/>
        <a:ext cx="10673747" cy="1348104"/>
      </dsp:txXfrm>
    </dsp:sp>
    <dsp:sp modelId="{7D1B96CE-B0FD-4C39-8A77-E73DB5B4D54B}">
      <dsp:nvSpPr>
        <dsp:cNvPr id="0" name=""/>
        <dsp:cNvSpPr/>
      </dsp:nvSpPr>
      <dsp:spPr>
        <a:xfrm>
          <a:off x="0" y="2324949"/>
          <a:ext cx="1123957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1AABF5-88D1-4554-AF80-FFB0CB2DB705}">
      <dsp:nvSpPr>
        <dsp:cNvPr id="0" name=""/>
        <dsp:cNvSpPr/>
      </dsp:nvSpPr>
      <dsp:spPr>
        <a:xfrm>
          <a:off x="536733" y="1882149"/>
          <a:ext cx="10698296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381" tIns="0" rIns="297381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i="1" kern="1200" dirty="0" err="1" smtClean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rPr>
            <a:t>Модификация</a:t>
          </a:r>
          <a:r>
            <a:rPr lang="en-GB" sz="2400" b="1" i="1" kern="1200" dirty="0" smtClean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en-GB" sz="2400" b="1" i="1" kern="1200" dirty="0" err="1" smtClean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rPr>
            <a:t>питания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536733" y="1882149"/>
        <a:ext cx="10698296" cy="885600"/>
      </dsp:txXfrm>
    </dsp:sp>
    <dsp:sp modelId="{DB86BF59-42E8-4A4E-855B-F5EA7D795C4B}">
      <dsp:nvSpPr>
        <dsp:cNvPr id="0" name=""/>
        <dsp:cNvSpPr/>
      </dsp:nvSpPr>
      <dsp:spPr>
        <a:xfrm>
          <a:off x="0" y="3685749"/>
          <a:ext cx="1123957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9FDA1D-A37E-45B0-A2B7-029364D793E5}">
      <dsp:nvSpPr>
        <dsp:cNvPr id="0" name=""/>
        <dsp:cNvSpPr/>
      </dsp:nvSpPr>
      <dsp:spPr>
        <a:xfrm>
          <a:off x="535087" y="3242949"/>
          <a:ext cx="10701736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381" tIns="0" rIns="297381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b="1" i="1" kern="1200" dirty="0" err="1" smtClean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Профилактика</a:t>
          </a:r>
          <a:r>
            <a:rPr lang="en-GB" sz="3000" b="1" i="1" kern="1200" dirty="0" smtClean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3000" b="1" i="1" kern="1200" dirty="0" err="1" smtClean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избыточно</a:t>
          </a:r>
          <a:r>
            <a:rPr lang="ru-RU" sz="3000" b="1" i="1" kern="1200" dirty="0" err="1" smtClean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й</a:t>
          </a:r>
          <a:r>
            <a:rPr lang="en-GB" sz="3000" b="1" i="1" kern="1200" dirty="0" smtClean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ru-RU" sz="3000" b="1" i="1" kern="1200" dirty="0" smtClean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массы тела</a:t>
          </a:r>
          <a:endParaRPr lang="ru-RU" sz="3000" kern="1200" dirty="0"/>
        </a:p>
      </dsp:txBody>
      <dsp:txXfrm>
        <a:off x="535087" y="3242949"/>
        <a:ext cx="10701736" cy="8856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94A6E3-B5C6-4788-B5A2-7DD2FB765729}">
      <dsp:nvSpPr>
        <dsp:cNvPr id="0" name=""/>
        <dsp:cNvSpPr/>
      </dsp:nvSpPr>
      <dsp:spPr>
        <a:xfrm>
          <a:off x="0" y="1260"/>
          <a:ext cx="10953826" cy="11086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Arial" pitchFamily="34" charset="0"/>
              <a:cs typeface="Arial" pitchFamily="34" charset="0"/>
            </a:rPr>
            <a:t>снижение распространенности курения в популяции</a:t>
          </a:r>
          <a:endParaRPr lang="ru-RU" sz="3200" kern="1200" dirty="0">
            <a:latin typeface="Arial" pitchFamily="34" charset="0"/>
            <a:cs typeface="Arial" pitchFamily="34" charset="0"/>
          </a:endParaRPr>
        </a:p>
      </dsp:txBody>
      <dsp:txXfrm>
        <a:off x="0" y="1260"/>
        <a:ext cx="10953826" cy="1108666"/>
      </dsp:txXfrm>
    </dsp:sp>
    <dsp:sp modelId="{523223D1-EC44-49F8-A536-B0EC8FDB835F}">
      <dsp:nvSpPr>
        <dsp:cNvPr id="0" name=""/>
        <dsp:cNvSpPr/>
      </dsp:nvSpPr>
      <dsp:spPr>
        <a:xfrm>
          <a:off x="0" y="1109927"/>
          <a:ext cx="10953826" cy="848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7784" tIns="40640" rIns="227584" bIns="40640" numCol="1" spcCol="1270" anchor="t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3200" b="0" kern="1200" dirty="0" err="1" smtClean="0">
              <a:latin typeface="Arial" pitchFamily="34" charset="0"/>
              <a:cs typeface="Arial" pitchFamily="34" charset="0"/>
            </a:rPr>
            <a:t>ограничение</a:t>
          </a:r>
          <a:r>
            <a:rPr lang="en-GB" sz="3200" b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GB" sz="3200" b="0" kern="1200" dirty="0" err="1" smtClean="0">
              <a:latin typeface="Arial" pitchFamily="34" charset="0"/>
              <a:cs typeface="Arial" pitchFamily="34" charset="0"/>
            </a:rPr>
            <a:t>канцерогенного</a:t>
          </a:r>
          <a:r>
            <a:rPr lang="en-GB" sz="3200" b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GB" sz="3200" b="0" kern="1200" dirty="0" err="1" smtClean="0">
              <a:latin typeface="Arial" pitchFamily="34" charset="0"/>
              <a:cs typeface="Arial" pitchFamily="34" charset="0"/>
            </a:rPr>
            <a:t>эффекта</a:t>
          </a:r>
          <a:r>
            <a:rPr lang="en-GB" sz="3200" b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GB" sz="3200" b="0" kern="1200" dirty="0" err="1" smtClean="0">
              <a:latin typeface="Arial" pitchFamily="34" charset="0"/>
              <a:cs typeface="Arial" pitchFamily="34" charset="0"/>
            </a:rPr>
            <a:t>ультрафиолетового</a:t>
          </a:r>
          <a:r>
            <a:rPr lang="en-GB" sz="3200" b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GB" sz="3200" b="0" kern="1200" dirty="0" err="1" smtClean="0">
              <a:latin typeface="Arial" pitchFamily="34" charset="0"/>
              <a:cs typeface="Arial" pitchFamily="34" charset="0"/>
            </a:rPr>
            <a:t>излучения</a:t>
          </a:r>
          <a:endParaRPr lang="ru-RU" sz="3200" b="0" kern="1200" dirty="0">
            <a:latin typeface="Arial" pitchFamily="34" charset="0"/>
            <a:cs typeface="Arial" pitchFamily="34" charset="0"/>
          </a:endParaRPr>
        </a:p>
      </dsp:txBody>
      <dsp:txXfrm>
        <a:off x="0" y="1109927"/>
        <a:ext cx="10953826" cy="848720"/>
      </dsp:txXfrm>
    </dsp:sp>
    <dsp:sp modelId="{D3E6DE77-10F8-4C44-80A7-1BDA2D4A8FA2}">
      <dsp:nvSpPr>
        <dsp:cNvPr id="0" name=""/>
        <dsp:cNvSpPr/>
      </dsp:nvSpPr>
      <dsp:spPr>
        <a:xfrm>
          <a:off x="0" y="1958647"/>
          <a:ext cx="10953826" cy="11086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err="1" smtClean="0">
              <a:latin typeface="Arial" pitchFamily="34" charset="0"/>
              <a:cs typeface="Arial" pitchFamily="34" charset="0"/>
            </a:rPr>
            <a:t>контроль</a:t>
          </a:r>
          <a:r>
            <a:rPr lang="en-GB" sz="32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GB" sz="3200" b="1" kern="1200" dirty="0" err="1" smtClean="0">
              <a:latin typeface="Arial" pitchFamily="34" charset="0"/>
              <a:cs typeface="Arial" pitchFamily="34" charset="0"/>
            </a:rPr>
            <a:t>канцерогенны</a:t>
          </a:r>
          <a:r>
            <a:rPr lang="ru-RU" sz="3200" b="1" kern="1200" dirty="0" err="1" smtClean="0">
              <a:latin typeface="Arial" pitchFamily="34" charset="0"/>
              <a:cs typeface="Arial" pitchFamily="34" charset="0"/>
            </a:rPr>
            <a:t>х</a:t>
          </a:r>
          <a:r>
            <a:rPr lang="en-GB" sz="32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GB" sz="3200" b="1" kern="1200" dirty="0" err="1" smtClean="0">
              <a:latin typeface="Arial" pitchFamily="34" charset="0"/>
              <a:cs typeface="Arial" pitchFamily="34" charset="0"/>
            </a:rPr>
            <a:t>фактор</a:t>
          </a:r>
          <a:r>
            <a:rPr lang="ru-RU" sz="3200" b="1" kern="1200" dirty="0" err="1" smtClean="0">
              <a:latin typeface="Arial" pitchFamily="34" charset="0"/>
              <a:cs typeface="Arial" pitchFamily="34" charset="0"/>
            </a:rPr>
            <a:t>ов</a:t>
          </a:r>
          <a:r>
            <a:rPr lang="en-GB" sz="32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GB" sz="3200" b="1" kern="1200" dirty="0" err="1" smtClean="0">
              <a:latin typeface="Arial" pitchFamily="34" charset="0"/>
              <a:cs typeface="Arial" pitchFamily="34" charset="0"/>
            </a:rPr>
            <a:t>на</a:t>
          </a:r>
          <a:r>
            <a:rPr lang="en-GB" sz="32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GB" sz="3200" b="1" kern="1200" dirty="0" err="1" smtClean="0">
              <a:latin typeface="Arial" pitchFamily="34" charset="0"/>
              <a:cs typeface="Arial" pitchFamily="34" charset="0"/>
            </a:rPr>
            <a:t>производстве</a:t>
          </a:r>
          <a:r>
            <a:rPr lang="en-GB" sz="3200" b="1" kern="1200" dirty="0" smtClean="0">
              <a:latin typeface="Arial" pitchFamily="34" charset="0"/>
              <a:cs typeface="Arial" pitchFamily="34" charset="0"/>
            </a:rPr>
            <a:t> и в </a:t>
          </a:r>
          <a:r>
            <a:rPr lang="en-GB" sz="3200" b="1" kern="1200" dirty="0" err="1" smtClean="0">
              <a:latin typeface="Arial" pitchFamily="34" charset="0"/>
              <a:cs typeface="Arial" pitchFamily="34" charset="0"/>
            </a:rPr>
            <a:t>окружающей</a:t>
          </a:r>
          <a:r>
            <a:rPr lang="en-GB" sz="32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GB" sz="3200" b="1" kern="1200" dirty="0" err="1" smtClean="0">
              <a:latin typeface="Arial" pitchFamily="34" charset="0"/>
              <a:cs typeface="Arial" pitchFamily="34" charset="0"/>
            </a:rPr>
            <a:t>среде</a:t>
          </a:r>
          <a:endParaRPr lang="ru-RU" sz="3200" kern="1200" dirty="0">
            <a:latin typeface="Arial" pitchFamily="34" charset="0"/>
            <a:cs typeface="Arial" pitchFamily="34" charset="0"/>
          </a:endParaRPr>
        </a:p>
      </dsp:txBody>
      <dsp:txXfrm>
        <a:off x="0" y="1958647"/>
        <a:ext cx="10953826" cy="1108666"/>
      </dsp:txXfrm>
    </dsp:sp>
    <dsp:sp modelId="{01B78D16-C772-456F-A29F-C0334A12DAB4}">
      <dsp:nvSpPr>
        <dsp:cNvPr id="0" name=""/>
        <dsp:cNvSpPr/>
      </dsp:nvSpPr>
      <dsp:spPr>
        <a:xfrm>
          <a:off x="0" y="3067313"/>
          <a:ext cx="10953826" cy="852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7784" tIns="40640" rIns="227584" bIns="40640" numCol="1" spcCol="1270" anchor="t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3200" b="0" kern="1200" dirty="0" err="1" smtClean="0">
              <a:latin typeface="Arial" pitchFamily="34" charset="0"/>
              <a:cs typeface="Arial" pitchFamily="34" charset="0"/>
            </a:rPr>
            <a:t>предотвращение</a:t>
          </a:r>
          <a:r>
            <a:rPr lang="en-GB" sz="3200" b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GB" sz="3200" b="0" kern="1200" dirty="0" err="1" smtClean="0">
              <a:latin typeface="Arial" pitchFamily="34" charset="0"/>
              <a:cs typeface="Arial" pitchFamily="34" charset="0"/>
            </a:rPr>
            <a:t>инфекций</a:t>
          </a:r>
          <a:r>
            <a:rPr lang="en-GB" sz="3200" b="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GB" sz="3200" b="0" kern="1200" dirty="0" err="1" smtClean="0">
              <a:latin typeface="Arial" pitchFamily="34" charset="0"/>
              <a:cs typeface="Arial" pitchFamily="34" charset="0"/>
            </a:rPr>
            <a:t>вызываемых</a:t>
          </a:r>
          <a:r>
            <a:rPr lang="en-GB" sz="3200" b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GB" sz="3200" b="0" kern="1200" dirty="0" err="1" smtClean="0">
              <a:latin typeface="Arial" pitchFamily="34" charset="0"/>
              <a:cs typeface="Arial" pitchFamily="34" charset="0"/>
            </a:rPr>
            <a:t>канцерогенными</a:t>
          </a:r>
          <a:r>
            <a:rPr lang="en-GB" sz="3200" b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GB" sz="3200" b="0" kern="1200" dirty="0" err="1" smtClean="0">
              <a:latin typeface="Arial" pitchFamily="34" charset="0"/>
              <a:cs typeface="Arial" pitchFamily="34" charset="0"/>
            </a:rPr>
            <a:t>вирусами</a:t>
          </a:r>
          <a:r>
            <a:rPr lang="en-GB" sz="3200" b="0" kern="1200" dirty="0" smtClean="0">
              <a:latin typeface="Arial" pitchFamily="34" charset="0"/>
              <a:cs typeface="Arial" pitchFamily="34" charset="0"/>
            </a:rPr>
            <a:t> и </a:t>
          </a:r>
          <a:r>
            <a:rPr lang="en-GB" sz="3200" b="0" kern="1200" dirty="0" err="1" smtClean="0">
              <a:latin typeface="Arial" pitchFamily="34" charset="0"/>
              <a:cs typeface="Arial" pitchFamily="34" charset="0"/>
            </a:rPr>
            <a:t>иными</a:t>
          </a:r>
          <a:r>
            <a:rPr lang="en-GB" sz="3200" b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GB" sz="3200" b="0" kern="1200" dirty="0" err="1" smtClean="0">
              <a:latin typeface="Arial" pitchFamily="34" charset="0"/>
              <a:cs typeface="Arial" pitchFamily="34" charset="0"/>
            </a:rPr>
            <a:t>инфекционными</a:t>
          </a:r>
          <a:r>
            <a:rPr lang="en-GB" sz="3200" b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GB" sz="3200" b="0" kern="1200" dirty="0" err="1" smtClean="0">
              <a:latin typeface="Arial" pitchFamily="34" charset="0"/>
              <a:cs typeface="Arial" pitchFamily="34" charset="0"/>
            </a:rPr>
            <a:t>агентами</a:t>
          </a:r>
          <a:endParaRPr lang="ru-RU" sz="3200" b="0" kern="1200" dirty="0">
            <a:latin typeface="Arial" pitchFamily="34" charset="0"/>
            <a:cs typeface="Arial" pitchFamily="34" charset="0"/>
          </a:endParaRPr>
        </a:p>
      </dsp:txBody>
      <dsp:txXfrm>
        <a:off x="0" y="3067313"/>
        <a:ext cx="10953826" cy="85254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0AF810-878C-4A98-8BC8-87314FCCBF53}">
      <dsp:nvSpPr>
        <dsp:cNvPr id="0" name=""/>
        <dsp:cNvSpPr/>
      </dsp:nvSpPr>
      <dsp:spPr>
        <a:xfrm>
          <a:off x="0" y="42309"/>
          <a:ext cx="11620581" cy="1004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400" b="1" i="1" kern="1200" dirty="0" err="1" smtClean="0">
              <a:latin typeface="Arial" pitchFamily="34" charset="0"/>
              <a:cs typeface="Arial" pitchFamily="34" charset="0"/>
            </a:rPr>
            <a:t>Увелич</a:t>
          </a:r>
          <a:r>
            <a:rPr lang="ru-RU" sz="2400" b="1" i="1" kern="1200" dirty="0" err="1" smtClean="0">
              <a:latin typeface="Arial" pitchFamily="34" charset="0"/>
              <a:cs typeface="Arial" pitchFamily="34" charset="0"/>
            </a:rPr>
            <a:t>ить</a:t>
          </a:r>
          <a:r>
            <a:rPr lang="en-GB" sz="2400" b="1" i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GB" sz="2400" b="1" i="1" kern="1200" dirty="0" err="1" smtClean="0">
              <a:latin typeface="Arial" pitchFamily="34" charset="0"/>
              <a:cs typeface="Arial" pitchFamily="34" charset="0"/>
            </a:rPr>
            <a:t>потреблени</a:t>
          </a:r>
          <a:r>
            <a:rPr lang="ru-RU" sz="2400" b="1" i="1" kern="1200" dirty="0" smtClean="0">
              <a:latin typeface="Arial" pitchFamily="34" charset="0"/>
              <a:cs typeface="Arial" pitchFamily="34" charset="0"/>
            </a:rPr>
            <a:t>е</a:t>
          </a:r>
          <a:r>
            <a:rPr lang="en-GB" sz="2400" b="1" i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GB" sz="2400" b="1" i="1" kern="1200" dirty="0" err="1" smtClean="0">
              <a:latin typeface="Arial" pitchFamily="34" charset="0"/>
              <a:cs typeface="Arial" pitchFamily="34" charset="0"/>
            </a:rPr>
            <a:t>продуктов</a:t>
          </a:r>
          <a:r>
            <a:rPr lang="ru-RU" sz="2400" b="1" i="1" kern="1200" dirty="0" smtClean="0">
              <a:latin typeface="Arial" pitchFamily="34" charset="0"/>
              <a:cs typeface="Arial" pitchFamily="34" charset="0"/>
            </a:rPr>
            <a:t> растительного происхождения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2424589" y="42309"/>
        <a:ext cx="9195991" cy="1004731"/>
      </dsp:txXfrm>
    </dsp:sp>
    <dsp:sp modelId="{324C6360-508D-40CF-9FA2-F416998902E8}">
      <dsp:nvSpPr>
        <dsp:cNvPr id="0" name=""/>
        <dsp:cNvSpPr/>
      </dsp:nvSpPr>
      <dsp:spPr>
        <a:xfrm>
          <a:off x="463035" y="100473"/>
          <a:ext cx="1598991" cy="8037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03412C-90BA-4B72-90D0-4992A44BE6D8}">
      <dsp:nvSpPr>
        <dsp:cNvPr id="0" name=""/>
        <dsp:cNvSpPr/>
      </dsp:nvSpPr>
      <dsp:spPr>
        <a:xfrm>
          <a:off x="0" y="1105205"/>
          <a:ext cx="11620581" cy="1004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i="1" kern="1200" dirty="0" smtClean="0">
              <a:latin typeface="Arial" pitchFamily="34" charset="0"/>
              <a:cs typeface="Arial" pitchFamily="34" charset="0"/>
            </a:rPr>
            <a:t>Ограничить потребление  продуктов животного происхождения</a:t>
          </a:r>
          <a:endParaRPr lang="ru-RU" sz="2400" kern="1200" dirty="0" smtClean="0">
            <a:latin typeface="Arial" pitchFamily="34" charset="0"/>
            <a:cs typeface="Arial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b="1" i="1" kern="1200" dirty="0" smtClean="0"/>
        </a:p>
      </dsp:txBody>
      <dsp:txXfrm>
        <a:off x="2424589" y="1105205"/>
        <a:ext cx="9195991" cy="1004731"/>
      </dsp:txXfrm>
    </dsp:sp>
    <dsp:sp modelId="{C2DA1010-8B9A-4B67-9068-7364E39607D3}">
      <dsp:nvSpPr>
        <dsp:cNvPr id="0" name=""/>
        <dsp:cNvSpPr/>
      </dsp:nvSpPr>
      <dsp:spPr>
        <a:xfrm>
          <a:off x="367781" y="1205678"/>
          <a:ext cx="1789499" cy="8037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A19E2D-1270-49D6-B965-21F1CD382AA7}">
      <dsp:nvSpPr>
        <dsp:cNvPr id="0" name=""/>
        <dsp:cNvSpPr/>
      </dsp:nvSpPr>
      <dsp:spPr>
        <a:xfrm>
          <a:off x="0" y="2214579"/>
          <a:ext cx="11620581" cy="1004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Arial" pitchFamily="34" charset="0"/>
              <a:cs typeface="Arial" pitchFamily="34" charset="0"/>
            </a:rPr>
            <a:t>Умеренное потребление алкоголя</a:t>
          </a:r>
          <a:endParaRPr lang="ru-RU" sz="2400" b="1" i="1" kern="1200" dirty="0">
            <a:latin typeface="Arial" pitchFamily="34" charset="0"/>
            <a:cs typeface="Arial" pitchFamily="34" charset="0"/>
          </a:endParaRPr>
        </a:p>
      </dsp:txBody>
      <dsp:txXfrm>
        <a:off x="2424589" y="2214579"/>
        <a:ext cx="9195991" cy="1004731"/>
      </dsp:txXfrm>
    </dsp:sp>
    <dsp:sp modelId="{6CAAD411-CC44-42C2-B001-AD2E7EC9B041}">
      <dsp:nvSpPr>
        <dsp:cNvPr id="0" name=""/>
        <dsp:cNvSpPr/>
      </dsp:nvSpPr>
      <dsp:spPr>
        <a:xfrm>
          <a:off x="463035" y="2310883"/>
          <a:ext cx="1598991" cy="8037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249A68-AD6D-447A-8F2E-23B78E398299}">
      <dsp:nvSpPr>
        <dsp:cNvPr id="0" name=""/>
        <dsp:cNvSpPr/>
      </dsp:nvSpPr>
      <dsp:spPr>
        <a:xfrm>
          <a:off x="0" y="3315615"/>
          <a:ext cx="11620581" cy="1004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Arial" pitchFamily="34" charset="0"/>
              <a:cs typeface="Arial" pitchFamily="34" charset="0"/>
            </a:rPr>
            <a:t>Ограничить потребление соленой и копченой пищи</a:t>
          </a:r>
          <a:endParaRPr lang="ru-RU" sz="2400" b="1" i="1" kern="1200" dirty="0">
            <a:latin typeface="Arial" pitchFamily="34" charset="0"/>
            <a:cs typeface="Arial" pitchFamily="34" charset="0"/>
          </a:endParaRPr>
        </a:p>
      </dsp:txBody>
      <dsp:txXfrm>
        <a:off x="2424589" y="3315615"/>
        <a:ext cx="9195991" cy="1004731"/>
      </dsp:txXfrm>
    </dsp:sp>
    <dsp:sp modelId="{2BF74E32-255D-43EF-80F9-D831B7043AC9}">
      <dsp:nvSpPr>
        <dsp:cNvPr id="0" name=""/>
        <dsp:cNvSpPr/>
      </dsp:nvSpPr>
      <dsp:spPr>
        <a:xfrm>
          <a:off x="527936" y="3365852"/>
          <a:ext cx="1438837" cy="8037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7F7581-83A8-4D0F-8CCC-018171F102FE}">
      <dsp:nvSpPr>
        <dsp:cNvPr id="0" name=""/>
        <dsp:cNvSpPr/>
      </dsp:nvSpPr>
      <dsp:spPr>
        <a:xfrm>
          <a:off x="0" y="4420820"/>
          <a:ext cx="11620581" cy="1004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Arial" pitchFamily="34" charset="0"/>
              <a:cs typeface="Arial" pitchFamily="34" charset="0"/>
            </a:rPr>
            <a:t>Избегать приема чрезмерно горячей и твердой пищи</a:t>
          </a:r>
          <a:endParaRPr lang="ru-RU" sz="2400" b="1" i="1" kern="1200" dirty="0">
            <a:latin typeface="Arial" pitchFamily="34" charset="0"/>
            <a:cs typeface="Arial" pitchFamily="34" charset="0"/>
          </a:endParaRPr>
        </a:p>
      </dsp:txBody>
      <dsp:txXfrm>
        <a:off x="2424589" y="4420820"/>
        <a:ext cx="9195991" cy="1004731"/>
      </dsp:txXfrm>
    </dsp:sp>
    <dsp:sp modelId="{ED841DCC-4E3F-43DF-9FCF-688756DDAE39}">
      <dsp:nvSpPr>
        <dsp:cNvPr id="0" name=""/>
        <dsp:cNvSpPr/>
      </dsp:nvSpPr>
      <dsp:spPr>
        <a:xfrm>
          <a:off x="463035" y="4521293"/>
          <a:ext cx="1598991" cy="8037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1AE24-6A95-4324-8ACD-A81A356264BC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FB393-0DC2-4E3C-9E91-E561D246D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FB393-0DC2-4E3C-9E91-E561D246D1B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E9E03D-EF27-42F4-8FD2-3B40ECE19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4175406-3856-4907-BD06-8F216C99EC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306C9C9-CCD0-49EF-AFF4-D6CE24511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8FBC9-E6EF-4542-AE3D-BC449EE2194B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12B4199-9F91-4A2D-B371-6FC45BF2B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9AFC6E9-5451-44F4-9B97-B35899CB5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E4E0-3DA3-4A45-B640-5D88ED0E32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3941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8B2B7F-77B4-4399-9CF3-24A8517DA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1D3710A-2422-4186-8F7C-20D5859B5D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37A64C6-ECDC-4E25-980D-A0D633627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8FBC9-E6EF-4542-AE3D-BC449EE2194B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1A90F24-CE47-4CD3-881F-A52AB1CE6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3446182-0F80-4FAD-A652-805B921AC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E4E0-3DA3-4A45-B640-5D88ED0E32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4123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A750833-F48B-4F10-99C9-A8C1B102A7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B67D345-C25C-4100-A488-BC7B1E908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9D984D1-A42A-486E-815F-E60743268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8FBC9-E6EF-4542-AE3D-BC449EE2194B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A5E8508-A36D-4459-949B-2A5C53D7F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717D0CB-430E-4181-9A22-D0B46653B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E4E0-3DA3-4A45-B640-5D88ED0E32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8340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A2C6AB-3510-4E8F-9402-BE6B2CAE4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6A0B003-E8BC-4ADF-A761-2C78CB858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444FB8F-2C48-49BF-B189-776B63A75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8FBC9-E6EF-4542-AE3D-BC449EE2194B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0A4FE23-0561-4B48-B09C-2696FBDE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334A90C-277F-4344-ACFE-5B914BFCF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E4E0-3DA3-4A45-B640-5D88ED0E32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458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401325-9017-42BD-B6AB-CB95D9058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7F6A4C1-6DFE-400B-A476-5AA9DF46E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64C98A-0FC9-4328-B74C-D6D10FA89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8FBC9-E6EF-4542-AE3D-BC449EE2194B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1F2051C-9CA0-4C67-B9AF-FB72BCE5B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C0E2BA9-13E4-4094-8097-B2BD29E09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E4E0-3DA3-4A45-B640-5D88ED0E32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9034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CEAA53-AD59-4F85-A66C-81BC07A34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A6D14E-31CD-4CB1-B280-B636B5BDD3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14085CB-30A5-4CD3-B74B-8EF4DDF2B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91A5162-9BD2-4F3F-AC22-58C8DFE66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8FBC9-E6EF-4542-AE3D-BC449EE2194B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8AB66BD-87EB-4497-9844-F38B822A6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F52E55A-AE15-4768-84D7-DB7AB07A9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E4E0-3DA3-4A45-B640-5D88ED0E32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240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58540E-75CC-473E-B6A5-618B8BB6F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2593578-7B56-41C3-A5DA-2C3DA4CBF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992C9D4-3EA6-450A-BA03-D43E34B7A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0C37E57-21C0-47AE-9B92-CEE3A9EF48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0141263-E794-49EB-831E-67514480D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7FA249C-2C9A-4DB9-A8ED-F1552D604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8FBC9-E6EF-4542-AE3D-BC449EE2194B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440A4A5-A8CC-403F-ADB1-D096CFBFA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60E4C1A-7255-49E2-B8E5-0A2416FF1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E4E0-3DA3-4A45-B640-5D88ED0E32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9553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1DA42A-E9AF-4FEF-8325-2C82A19F6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43FAB61-1CD3-4BD8-A10B-56143BBD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8FBC9-E6EF-4542-AE3D-BC449EE2194B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06968D0-4F8D-4619-9813-DD431892B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9EE5534-4BD6-4480-9ED8-EA59E748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E4E0-3DA3-4A45-B640-5D88ED0E32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180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5E28CAE-9771-45E4-AB98-8B02C54B3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8FBC9-E6EF-4542-AE3D-BC449EE2194B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AD18CB7-D6FF-4672-955E-BEDA962E4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BA9D169-CBD1-490E-AC52-8276AC72A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E4E0-3DA3-4A45-B640-5D88ED0E32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98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16291E-4B3A-4D03-9617-EEBFE44B6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FD3BF9-B0B6-4B48-8F9F-ED1DCB94E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9C0F9B1-997B-4FDC-A9CC-19FB0F8C9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0AD60AF-2621-441F-A2CC-BEA0BB0D9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8FBC9-E6EF-4542-AE3D-BC449EE2194B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8678A5C-9B65-4809-9886-CD9C198F3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C4B384E-F4BC-4604-AD69-ACC5F354E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E4E0-3DA3-4A45-B640-5D88ED0E32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8607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C04C97-075A-45CC-8A53-87817456E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B969FFA-0C67-4EA2-8442-D73E4D1D4F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42E91CE-E526-4ECA-B9A2-9AA2D03CB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3535D36-F4EF-486F-B3FB-30620B70A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8FBC9-E6EF-4542-AE3D-BC449EE2194B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F22E0B4-704B-4201-9816-1C2DE9A9B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C0414FA-DB80-4830-BFD4-E4485D374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E4E0-3DA3-4A45-B640-5D88ED0E32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1642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C2D22E-CE12-4A45-981D-57F79ECD7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3223E7F-47CD-4E54-AE51-A33A5AE20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8BC6C69-D82C-498F-BD91-43C94848C3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8FBC9-E6EF-4542-AE3D-BC449EE2194B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305B9F3-6EAC-4D02-B21C-91199341E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D8F091-1088-4D7F-9F99-C7DD22A29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1E4E0-3DA3-4A45-B640-5D88ED0E32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489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c1.repo.aif.ru/1/58/980753/e6673a37d08f45abeac8312c887888bd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E929A4-F0CC-46F2-B7CD-A7EEF8E22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312" y="1613682"/>
            <a:ext cx="11726172" cy="23876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Arial Black" panose="020B0A04020102020204" pitchFamily="34" charset="0"/>
              </a:rPr>
              <a:t>Основные подходы к профессиональной подготовке медицинских сестер в области профилактики и ранней диагностики онкологических заболеваний</a:t>
            </a:r>
            <a:endParaRPr lang="ru-RU" sz="4800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8FA8390-3D5C-41C0-A912-A2BB70B763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0131" y="4828732"/>
            <a:ext cx="8258353" cy="1742536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Волков </a:t>
            </a:r>
            <a:r>
              <a:rPr lang="ru-RU" b="1" dirty="0">
                <a:solidFill>
                  <a:srgbClr val="002060"/>
                </a:solidFill>
              </a:rPr>
              <a:t>Сергей Русланович, Московский областной медицинский колледж № 1</a:t>
            </a:r>
          </a:p>
        </p:txBody>
      </p:sp>
      <p:pic>
        <p:nvPicPr>
          <p:cNvPr id="1026" name="Picture 2" descr="https://st.depositphotos.com/1173077/1344/v/950/depositphotos_13442875-stock-illustration-nurse-vector.jpg">
            <a:extLst>
              <a:ext uri="{FF2B5EF4-FFF2-40B4-BE49-F238E27FC236}">
                <a16:creationId xmlns:a16="http://schemas.microsoft.com/office/drawing/2014/main" xmlns="" id="{D8587C6C-FA97-43D5-9930-DE539C698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00000"/>
                    </a14:imgEffect>
                    <a14:imgEffect>
                      <a14:brightnessContrast bright="-20000"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52072"/>
            <a:ext cx="1897811" cy="26845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903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50405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Основные требования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4470" y="1214422"/>
            <a:ext cx="8953500" cy="7858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Эффективный работник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6211" y="2143117"/>
            <a:ext cx="5143500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Компетентный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96001" y="2143117"/>
            <a:ext cx="5238751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Мотивированный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6211" y="2714621"/>
            <a:ext cx="5143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обладающий суммой компетенций на рабочем месте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81752" y="2786059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на успешное выполнение работы 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0" y="5949280"/>
            <a:ext cx="266700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9525000" y="5857892"/>
            <a:ext cx="266700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8"/>
          <p:cNvSpPr txBox="1">
            <a:spLocks noChangeArrowheads="1"/>
          </p:cNvSpPr>
          <p:nvPr/>
        </p:nvSpPr>
        <p:spPr bwMode="auto">
          <a:xfrm>
            <a:off x="2857478" y="6232525"/>
            <a:ext cx="8060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ПРОЦЕСС ЖИЗНЕДЕЯТЕЛЬНОСТИ СПЕЦИАЛИСТА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62226" y="3857628"/>
            <a:ext cx="6953299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/>
              <a:t>Конкурентоспособный</a:t>
            </a:r>
            <a:endParaRPr lang="ru-RU" sz="32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95472" y="4786323"/>
            <a:ext cx="2190749" cy="10715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Рабочее место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001014" y="4714885"/>
            <a:ext cx="2190749" cy="10715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Рабочее место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9412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Характеристики знаний, приобретаемых человеком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214650" y="1484784"/>
            <a:ext cx="10367749" cy="5373216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Фундаментальные знания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Прикладные знания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Опережающие знания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Сопровождающие знания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Компенсирующие знания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Корректирующие знания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Развивающие знания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Поддерживающие знания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Дополняющие знания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Мои документы\Мои рисунки\Организатор клипов (Microsoft)\j021350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7631" y="2306472"/>
            <a:ext cx="4860067" cy="25899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t2.gstatic.com/images?q=tbn:ANd9GcTR9UjOGgeTVRviZy_9CzcSQrOaXGuNlzD9nUr4AUzdnE_0SNPExw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28" y="5429264"/>
            <a:ext cx="1714512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78" y="2786059"/>
            <a:ext cx="1009649" cy="112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Непрерывное образование и профессиональное развитие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Выгнутая вниз стрелка 2"/>
          <p:cNvSpPr/>
          <p:nvPr/>
        </p:nvSpPr>
        <p:spPr>
          <a:xfrm flipV="1">
            <a:off x="1142966" y="2143116"/>
            <a:ext cx="9906069" cy="2214578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458" y="4286256"/>
            <a:ext cx="2952771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завершение базового медицинского образования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82016" y="4357694"/>
            <a:ext cx="3333773" cy="1414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завершение профессиональной карьеры</a:t>
            </a:r>
            <a:endParaRPr lang="ru-RU" b="1" dirty="0"/>
          </a:p>
        </p:txBody>
      </p:sp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34" y="2643182"/>
            <a:ext cx="95250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7241" y="2357431"/>
            <a:ext cx="952508" cy="100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0248" y="2357430"/>
            <a:ext cx="952507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7505" y="2428868"/>
            <a:ext cx="914399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62" y="2857496"/>
            <a:ext cx="95250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ngmu.ru/cozo/mos/article/img/042013/88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0609" y="4312693"/>
            <a:ext cx="4931391" cy="254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Варианты непрерывного профессионального развития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0626" y="1935480"/>
            <a:ext cx="11441373" cy="4922520"/>
          </a:xfrm>
        </p:spPr>
        <p:txBody>
          <a:bodyPr/>
          <a:lstStyle/>
          <a:p>
            <a:r>
              <a:rPr lang="ru-RU" dirty="0" smtClean="0"/>
              <a:t>очное обучение в образовательной организации системы ДПО</a:t>
            </a:r>
          </a:p>
          <a:p>
            <a:r>
              <a:rPr lang="ru-RU" dirty="0" smtClean="0"/>
              <a:t>дистанционное обучение</a:t>
            </a:r>
          </a:p>
          <a:p>
            <a:r>
              <a:rPr lang="ru-RU" dirty="0" smtClean="0"/>
              <a:t>участие в модульно-накопительной системе</a:t>
            </a:r>
          </a:p>
          <a:p>
            <a:r>
              <a:rPr lang="ru-RU" dirty="0" smtClean="0"/>
              <a:t>обучение, стажировка на рабочем месте</a:t>
            </a:r>
          </a:p>
          <a:p>
            <a:r>
              <a:rPr lang="ru-RU" dirty="0" smtClean="0"/>
              <a:t>обучение в общении с коллегами и руководителями </a:t>
            </a:r>
          </a:p>
          <a:p>
            <a:r>
              <a:rPr lang="ru-RU" dirty="0" smtClean="0"/>
              <a:t>участие в конференциях, съездах, </a:t>
            </a:r>
          </a:p>
          <a:p>
            <a:pPr>
              <a:buNone/>
            </a:pPr>
            <a:r>
              <a:rPr lang="ru-RU" dirty="0" smtClean="0"/>
              <a:t>семинарах, диспутах …</a:t>
            </a:r>
          </a:p>
          <a:p>
            <a:r>
              <a:rPr lang="ru-RU" dirty="0" smtClean="0"/>
              <a:t>изучение специальной литературы</a:t>
            </a:r>
          </a:p>
          <a:p>
            <a:r>
              <a:rPr lang="ru-RU" dirty="0" smtClean="0"/>
              <a:t>использование возможностей сети INTERNET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Мероприятия, позволяющие рано выявлять опухоли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28736"/>
            <a:ext cx="5994400" cy="542926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маммография,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PAP-мазки (для раннего выявления рака шейки матки),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профилактические осмотры,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онкомаркеров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выявление групп риска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самообследованию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и др.</a:t>
            </a:r>
          </a:p>
          <a:p>
            <a:endParaRPr lang="ru-RU" dirty="0"/>
          </a:p>
        </p:txBody>
      </p:sp>
      <p:pic>
        <p:nvPicPr>
          <p:cNvPr id="5" name="Содержимое 4" descr="&amp;Acy;&amp;rcy;&amp;khcy;&amp;icy;&amp;vcy; &amp;mcy;&amp;acy;&amp;tcy;&amp;iecy;&amp;rcy;&amp;icy;&amp;acy;&amp;lcy;&amp;ocy;&amp;vcy; - &amp;Pcy;&amp;iecy;&amp;rcy;&amp;scy;&amp;ocy;&amp;ncy;&amp;acy;&amp;lcy;&amp;softcy;&amp;ncy;&amp;ycy;&amp;jcy; &amp;scy;&amp;acy;&amp;jcy;&amp;tcy;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48" y="2214554"/>
            <a:ext cx="638175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Профилактика онкологических заболеваний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lvl="0" algn="ctr"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Первичная </a:t>
            </a:r>
          </a:p>
          <a:p>
            <a:pPr lvl="0"/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отказ от курения, чрезмерного употребления алкоголя</a:t>
            </a:r>
          </a:p>
          <a:p>
            <a:pPr lvl="0"/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нормализация веса </a:t>
            </a:r>
          </a:p>
          <a:p>
            <a:pPr lvl="0"/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соблюдение диеты </a:t>
            </a:r>
          </a:p>
          <a:p>
            <a:pPr lvl="0"/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регулярная физическая активность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Вторичная</a:t>
            </a:r>
          </a:p>
          <a:p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выявление и устранение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предраковых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заболеваний </a:t>
            </a:r>
          </a:p>
          <a:p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раннее выявление и устранение злокачественных опухолей</a:t>
            </a:r>
          </a:p>
          <a:p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профилактика повторного возникновения опухолей после лечения 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0042"/>
            <a:ext cx="11074400" cy="114300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Возможность </a:t>
            </a:r>
            <a:r>
              <a:rPr lang="en-GB" sz="4000" b="1" dirty="0" err="1" smtClean="0">
                <a:latin typeface="Arial" pitchFamily="34" charset="0"/>
                <a:cs typeface="Arial" pitchFamily="34" charset="0"/>
              </a:rPr>
              <a:t>первичной</a:t>
            </a:r>
            <a:r>
              <a:rPr lang="en-GB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4000" b="1" dirty="0" err="1" smtClean="0">
                <a:latin typeface="Arial" pitchFamily="34" charset="0"/>
                <a:cs typeface="Arial" pitchFamily="34" charset="0"/>
              </a:rPr>
              <a:t>профилактики</a:t>
            </a:r>
            <a:r>
              <a:rPr lang="en-GB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ЗНО</a:t>
            </a:r>
            <a:endParaRPr lang="ru-RU" sz="4000" dirty="0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571500" y="1571626"/>
            <a:ext cx="11144251" cy="124777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b="1" i="1" dirty="0" err="1">
                <a:latin typeface="Arial" pitchFamily="34" charset="0"/>
                <a:cs typeface="Arial" pitchFamily="34" charset="0"/>
              </a:rPr>
              <a:t>Большинство</a:t>
            </a:r>
            <a:r>
              <a:rPr lang="en-GB" sz="2400" b="1" i="1" dirty="0">
                <a:latin typeface="Arial" pitchFamily="34" charset="0"/>
                <a:cs typeface="Arial" pitchFamily="34" charset="0"/>
              </a:rPr>
              <a:t> (70-80%) </a:t>
            </a:r>
            <a:r>
              <a:rPr lang="en-GB" sz="2400" b="1" i="1" dirty="0" err="1">
                <a:latin typeface="Arial" pitchFamily="34" charset="0"/>
                <a:cs typeface="Arial" pitchFamily="34" charset="0"/>
              </a:rPr>
              <a:t>случаев</a:t>
            </a:r>
            <a:r>
              <a:rPr lang="en-GB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i="1" dirty="0" err="1">
                <a:latin typeface="Arial" pitchFamily="34" charset="0"/>
                <a:cs typeface="Arial" pitchFamily="34" charset="0"/>
              </a:rPr>
              <a:t>заболеваний</a:t>
            </a:r>
            <a:r>
              <a:rPr lang="en-GB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i="1" dirty="0" err="1">
                <a:latin typeface="Arial" pitchFamily="34" charset="0"/>
                <a:cs typeface="Arial" pitchFamily="34" charset="0"/>
              </a:rPr>
              <a:t>раком</a:t>
            </a:r>
            <a:r>
              <a:rPr lang="en-GB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i="1" dirty="0" err="1">
                <a:latin typeface="Arial" pitchFamily="34" charset="0"/>
                <a:cs typeface="Arial" pitchFamily="34" charset="0"/>
              </a:rPr>
              <a:t>связано</a:t>
            </a:r>
            <a:r>
              <a:rPr lang="en-GB" sz="2400" b="1" i="1" dirty="0">
                <a:latin typeface="Arial" pitchFamily="34" charset="0"/>
                <a:cs typeface="Arial" pitchFamily="34" charset="0"/>
              </a:rPr>
              <a:t> с </a:t>
            </a:r>
            <a:r>
              <a:rPr lang="en-GB" sz="2400" b="1" i="1" dirty="0" err="1">
                <a:latin typeface="Arial" pitchFamily="34" charset="0"/>
                <a:cs typeface="Arial" pitchFamily="34" charset="0"/>
              </a:rPr>
              <a:t>управляемыми</a:t>
            </a:r>
            <a:r>
              <a:rPr lang="en-GB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i="1" dirty="0" err="1">
                <a:latin typeface="Arial" pitchFamily="34" charset="0"/>
                <a:cs typeface="Arial" pitchFamily="34" charset="0"/>
              </a:rPr>
              <a:t>факторами</a:t>
            </a:r>
            <a:r>
              <a:rPr lang="en-GB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i="1" dirty="0" err="1">
                <a:latin typeface="Arial" pitchFamily="34" charset="0"/>
                <a:cs typeface="Arial" pitchFamily="34" charset="0"/>
              </a:rPr>
              <a:t>внешней</a:t>
            </a:r>
            <a:r>
              <a:rPr lang="en-GB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i="1" dirty="0" err="1">
                <a:latin typeface="Arial" pitchFamily="34" charset="0"/>
                <a:cs typeface="Arial" pitchFamily="34" charset="0"/>
              </a:rPr>
              <a:t>среды</a:t>
            </a:r>
            <a:r>
              <a:rPr lang="en-GB" sz="2400" b="1" i="1" dirty="0">
                <a:latin typeface="Arial" pitchFamily="34" charset="0"/>
                <a:cs typeface="Arial" pitchFamily="34" charset="0"/>
              </a:rPr>
              <a:t> и </a:t>
            </a:r>
            <a:r>
              <a:rPr lang="en-GB" sz="2400" b="1" i="1" dirty="0" err="1">
                <a:latin typeface="Arial" pitchFamily="34" charset="0"/>
                <a:cs typeface="Arial" pitchFamily="34" charset="0"/>
              </a:rPr>
              <a:t>образа</a:t>
            </a:r>
            <a:r>
              <a:rPr lang="en-GB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i="1" dirty="0" err="1">
                <a:latin typeface="Arial" pitchFamily="34" charset="0"/>
                <a:cs typeface="Arial" pitchFamily="34" charset="0"/>
              </a:rPr>
              <a:t>жизни</a:t>
            </a:r>
            <a:endParaRPr lang="en-GB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762000" y="2857501"/>
            <a:ext cx="11144251" cy="103346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b="1" i="1" dirty="0" err="1">
                <a:latin typeface="Arial" pitchFamily="34" charset="0"/>
                <a:cs typeface="Arial" pitchFamily="34" charset="0"/>
              </a:rPr>
              <a:t>Процесс</a:t>
            </a:r>
            <a:r>
              <a:rPr lang="en-GB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i="1" dirty="0" err="1">
                <a:latin typeface="Arial" pitchFamily="34" charset="0"/>
                <a:cs typeface="Arial" pitchFamily="34" charset="0"/>
              </a:rPr>
              <a:t>канцерогенеза</a:t>
            </a:r>
            <a:r>
              <a:rPr lang="en-GB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i="1" dirty="0" err="1">
                <a:latin typeface="Arial" pitchFamily="34" charset="0"/>
                <a:cs typeface="Arial" pitchFamily="34" charset="0"/>
              </a:rPr>
              <a:t>охватывает</a:t>
            </a:r>
            <a:r>
              <a:rPr lang="en-GB" sz="2400" b="1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2400" b="1" i="1" dirty="0" err="1">
                <a:latin typeface="Arial" pitchFamily="34" charset="0"/>
                <a:cs typeface="Arial" pitchFamily="34" charset="0"/>
              </a:rPr>
              <a:t>как</a:t>
            </a:r>
            <a:r>
              <a:rPr lang="en-GB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i="1" dirty="0" err="1">
                <a:latin typeface="Arial" pitchFamily="34" charset="0"/>
                <a:cs typeface="Arial" pitchFamily="34" charset="0"/>
              </a:rPr>
              <a:t>правило</a:t>
            </a:r>
            <a:r>
              <a:rPr lang="en-GB" sz="2400" b="1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2400" b="1" i="1" dirty="0" err="1">
                <a:latin typeface="Arial" pitchFamily="34" charset="0"/>
                <a:cs typeface="Arial" pitchFamily="34" charset="0"/>
              </a:rPr>
              <a:t>длительный</a:t>
            </a:r>
            <a:r>
              <a:rPr lang="en-GB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i="1" dirty="0" err="1">
                <a:latin typeface="Arial" pitchFamily="34" charset="0"/>
                <a:cs typeface="Arial" pitchFamily="34" charset="0"/>
              </a:rPr>
              <a:t>многолетний</a:t>
            </a:r>
            <a:r>
              <a:rPr lang="en-GB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i="1" dirty="0" err="1">
                <a:latin typeface="Arial" pitchFamily="34" charset="0"/>
                <a:cs typeface="Arial" pitchFamily="34" charset="0"/>
              </a:rPr>
              <a:t>период</a:t>
            </a:r>
            <a:r>
              <a:rPr lang="en-GB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i="1" dirty="0" err="1">
                <a:latin typeface="Arial" pitchFamily="34" charset="0"/>
                <a:cs typeface="Arial" pitchFamily="34" charset="0"/>
              </a:rPr>
              <a:t>времени</a:t>
            </a:r>
            <a:endParaRPr lang="en-GB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666751" y="3929063"/>
            <a:ext cx="11144249" cy="103346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b="1" i="1" dirty="0" err="1">
                <a:latin typeface="Arial" pitchFamily="34" charset="0"/>
                <a:cs typeface="Arial" pitchFamily="34" charset="0"/>
              </a:rPr>
              <a:t>Обратимость</a:t>
            </a:r>
            <a:r>
              <a:rPr lang="en-GB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i="1" dirty="0" err="1">
                <a:latin typeface="Arial" pitchFamily="34" charset="0"/>
                <a:cs typeface="Arial" pitchFamily="34" charset="0"/>
              </a:rPr>
              <a:t>определенных</a:t>
            </a:r>
            <a:r>
              <a:rPr lang="en-GB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i="1" dirty="0" err="1">
                <a:latin typeface="Arial" pitchFamily="34" charset="0"/>
                <a:cs typeface="Arial" pitchFamily="34" charset="0"/>
              </a:rPr>
              <a:t>этапов</a:t>
            </a:r>
            <a:r>
              <a:rPr lang="en-GB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i="1" dirty="0" err="1">
                <a:latin typeface="Arial" pitchFamily="34" charset="0"/>
                <a:cs typeface="Arial" pitchFamily="34" charset="0"/>
              </a:rPr>
              <a:t>канцерогенеза</a:t>
            </a:r>
            <a:endParaRPr lang="en-GB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762000" y="4857750"/>
            <a:ext cx="11144251" cy="17145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2400" b="1" i="1" dirty="0">
                <a:latin typeface="Arial" pitchFamily="34" charset="0"/>
                <a:cs typeface="Arial" pitchFamily="34" charset="0"/>
              </a:rPr>
              <a:t>У</a:t>
            </a:r>
            <a:r>
              <a:rPr lang="en-GB" sz="2400" b="1" i="1" dirty="0" err="1">
                <a:latin typeface="Arial" pitchFamily="34" charset="0"/>
                <a:cs typeface="Arial" pitchFamily="34" charset="0"/>
              </a:rPr>
              <a:t>странение</a:t>
            </a:r>
            <a:r>
              <a:rPr lang="en-GB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i="1" dirty="0" err="1">
                <a:latin typeface="Arial" pitchFamily="34" charset="0"/>
                <a:cs typeface="Arial" pitchFamily="34" charset="0"/>
              </a:rPr>
              <a:t>хотя</a:t>
            </a:r>
            <a:r>
              <a:rPr lang="en-GB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i="1" dirty="0" err="1">
                <a:latin typeface="Arial" pitchFamily="34" charset="0"/>
                <a:cs typeface="Arial" pitchFamily="34" charset="0"/>
              </a:rPr>
              <a:t>бы</a:t>
            </a:r>
            <a:r>
              <a:rPr lang="en-GB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i="1" dirty="0" err="1">
                <a:latin typeface="Arial" pitchFamily="34" charset="0"/>
                <a:cs typeface="Arial" pitchFamily="34" charset="0"/>
              </a:rPr>
              <a:t>одного</a:t>
            </a:r>
            <a:r>
              <a:rPr lang="en-GB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i="1" dirty="0" err="1">
                <a:latin typeface="Arial" pitchFamily="34" charset="0"/>
                <a:cs typeface="Arial" pitchFamily="34" charset="0"/>
              </a:rPr>
              <a:t>известного</a:t>
            </a:r>
            <a:r>
              <a:rPr lang="en-GB" sz="2400" b="1" i="1" dirty="0">
                <a:latin typeface="Arial" pitchFamily="34" charset="0"/>
                <a:cs typeface="Arial" pitchFamily="34" charset="0"/>
              </a:rPr>
              <a:t> и </a:t>
            </a:r>
            <a:r>
              <a:rPr lang="en-GB" sz="2400" b="1" i="1" dirty="0" err="1">
                <a:latin typeface="Arial" pitchFamily="34" charset="0"/>
                <a:cs typeface="Arial" pitchFamily="34" charset="0"/>
              </a:rPr>
              <a:t>управляемого</a:t>
            </a:r>
            <a:r>
              <a:rPr lang="en-GB" sz="2400" b="1" i="1" dirty="0">
                <a:latin typeface="Arial" pitchFamily="34" charset="0"/>
                <a:cs typeface="Arial" pitchFamily="34" charset="0"/>
              </a:rPr>
              <a:t> фактора </a:t>
            </a:r>
            <a:r>
              <a:rPr lang="en-GB" sz="2400" b="1" i="1" dirty="0" err="1">
                <a:latin typeface="Arial" pitchFamily="34" charset="0"/>
                <a:cs typeface="Arial" pitchFamily="34" charset="0"/>
              </a:rPr>
              <a:t>из</a:t>
            </a:r>
            <a:r>
              <a:rPr lang="en-GB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i="1" dirty="0" err="1">
                <a:latin typeface="Arial" pitchFamily="34" charset="0"/>
                <a:cs typeface="Arial" pitchFamily="34" charset="0"/>
              </a:rPr>
              <a:t>необходимого</a:t>
            </a:r>
            <a:r>
              <a:rPr lang="en-GB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i="1" dirty="0" err="1">
                <a:latin typeface="Arial" pitchFamily="34" charset="0"/>
                <a:cs typeface="Arial" pitchFamily="34" charset="0"/>
              </a:rPr>
              <a:t>комплекса</a:t>
            </a:r>
            <a:r>
              <a:rPr lang="en-GB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i="1" dirty="0" err="1">
                <a:latin typeface="Arial" pitchFamily="34" charset="0"/>
                <a:cs typeface="Arial" pitchFamily="34" charset="0"/>
              </a:rPr>
              <a:t>факторов</a:t>
            </a:r>
            <a:r>
              <a:rPr lang="en-GB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i="1" dirty="0" err="1">
                <a:latin typeface="Arial" pitchFamily="34" charset="0"/>
                <a:cs typeface="Arial" pitchFamily="34" charset="0"/>
              </a:rPr>
              <a:t>может</a:t>
            </a:r>
            <a:r>
              <a:rPr lang="en-GB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i="1" dirty="0" err="1">
                <a:latin typeface="Arial" pitchFamily="34" charset="0"/>
                <a:cs typeface="Arial" pitchFamily="34" charset="0"/>
              </a:rPr>
              <a:t>предупредить</a:t>
            </a:r>
            <a:r>
              <a:rPr lang="en-GB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i="1" dirty="0" err="1">
                <a:latin typeface="Arial" pitchFamily="34" charset="0"/>
                <a:cs typeface="Arial" pitchFamily="34" charset="0"/>
              </a:rPr>
              <a:t>развитие</a:t>
            </a:r>
            <a:r>
              <a:rPr lang="en-GB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i="1" dirty="0" err="1">
                <a:latin typeface="Arial" pitchFamily="34" charset="0"/>
                <a:cs typeface="Arial" pitchFamily="34" charset="0"/>
              </a:rPr>
              <a:t>опухоли</a:t>
            </a:r>
            <a:endParaRPr lang="en-GB" sz="24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58177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Первичная </a:t>
            </a:r>
            <a:r>
              <a:rPr lang="en-GB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профилактика</a:t>
            </a:r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ЗНО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571461" y="1571612"/>
          <a:ext cx="11239579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0042"/>
            <a:ext cx="11074400" cy="92869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Снижение</a:t>
            </a:r>
            <a:r>
              <a:rPr lang="en-GB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воздействия</a:t>
            </a:r>
            <a:r>
              <a:rPr lang="en-GB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GB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человека</a:t>
            </a:r>
            <a:r>
              <a:rPr lang="en-GB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GB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канцерогенных</a:t>
            </a:r>
            <a:r>
              <a:rPr lang="en-GB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факторов</a:t>
            </a:r>
            <a:r>
              <a:rPr lang="en-GB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образа</a:t>
            </a:r>
            <a:r>
              <a:rPr lang="en-GB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жизни</a:t>
            </a:r>
            <a:r>
              <a:rPr lang="en-GB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en-GB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окружающей</a:t>
            </a:r>
            <a:r>
              <a:rPr lang="en-GB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среды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952464" y="1428736"/>
          <a:ext cx="10953827" cy="392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0064"/>
            <a:ext cx="10972800" cy="100012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3200" b="1" dirty="0" err="1" smtClean="0">
                <a:latin typeface="Arial" pitchFamily="34" charset="0"/>
                <a:cs typeface="Arial" pitchFamily="34" charset="0"/>
              </a:rPr>
              <a:t>Причины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возникновения ЗНО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доля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dirty="0" err="1" smtClean="0">
                <a:latin typeface="Arial" pitchFamily="34" charset="0"/>
                <a:cs typeface="Arial" pitchFamily="34" charset="0"/>
              </a:rPr>
              <a:t>заболеваний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3200" b="1" dirty="0" err="1" smtClean="0">
                <a:latin typeface="Arial" pitchFamily="34" charset="0"/>
                <a:cs typeface="Arial" pitchFamily="34" charset="0"/>
              </a:rPr>
              <a:t>связанных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 с </a:t>
            </a:r>
            <a:r>
              <a:rPr lang="en-GB" sz="3200" b="1" dirty="0" err="1" smtClean="0">
                <a:latin typeface="Arial" pitchFamily="34" charset="0"/>
                <a:cs typeface="Arial" pitchFamily="34" charset="0"/>
              </a:rPr>
              <a:t>ними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2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887104" y="1920875"/>
          <a:ext cx="5107296" cy="468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3648"/>
                <a:gridCol w="25536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 smtClean="0">
                          <a:latin typeface="Arial" pitchFamily="34" charset="0"/>
                          <a:cs typeface="Arial" pitchFamily="34" charset="0"/>
                        </a:rPr>
                        <a:t>Причина</a:t>
                      </a:r>
                      <a:r>
                        <a:rPr lang="en-GB" sz="1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ЗНО</a:t>
                      </a:r>
                      <a:r>
                        <a:rPr lang="en-GB" sz="1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Доля,</a:t>
                      </a:r>
                      <a:r>
                        <a:rPr lang="en-GB" sz="1800" dirty="0" smtClean="0">
                          <a:latin typeface="Arial" pitchFamily="34" charset="0"/>
                          <a:cs typeface="Arial" pitchFamily="34" charset="0"/>
                        </a:rPr>
                        <a:t>  %</a:t>
                      </a:r>
                      <a:endParaRPr lang="ru-RU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err="1" smtClean="0">
                          <a:latin typeface="Arial" pitchFamily="34" charset="0"/>
                          <a:cs typeface="Arial" pitchFamily="34" charset="0"/>
                        </a:rPr>
                        <a:t>Табакокурение</a:t>
                      </a:r>
                      <a:r>
                        <a:rPr lang="en-GB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err="1" smtClean="0">
                          <a:latin typeface="Arial" pitchFamily="34" charset="0"/>
                          <a:cs typeface="Arial" pitchFamily="34" charset="0"/>
                        </a:rPr>
                        <a:t>Питание</a:t>
                      </a:r>
                      <a:r>
                        <a:rPr lang="en-GB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Алкоголь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Ожирение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2-4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Физическая активность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2-4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Репродуктивное поведение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7-10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Генетические факторы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1-5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err="1" smtClean="0">
                          <a:latin typeface="Arial" pitchFamily="34" charset="0"/>
                          <a:cs typeface="Arial" pitchFamily="34" charset="0"/>
                        </a:rPr>
                        <a:t>Пищевые</a:t>
                      </a:r>
                      <a:r>
                        <a:rPr lang="en-GB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b="1" dirty="0" err="1" smtClean="0">
                          <a:latin typeface="Arial" pitchFamily="34" charset="0"/>
                          <a:cs typeface="Arial" pitchFamily="34" charset="0"/>
                        </a:rPr>
                        <a:t>загрязнения</a:t>
                      </a:r>
                      <a:r>
                        <a:rPr lang="en-GB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2-4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6197601" y="1920876"/>
          <a:ext cx="4979916" cy="4582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461"/>
                <a:gridCol w="2243455"/>
              </a:tblGrid>
              <a:tr h="338063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 smtClean="0">
                          <a:latin typeface="Arial" pitchFamily="34" charset="0"/>
                          <a:cs typeface="Arial" pitchFamily="34" charset="0"/>
                        </a:rPr>
                        <a:t>Причина</a:t>
                      </a:r>
                      <a:r>
                        <a:rPr lang="en-GB" sz="1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ЗНО</a:t>
                      </a:r>
                      <a:r>
                        <a:rPr lang="en-GB" sz="1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Доля,</a:t>
                      </a:r>
                      <a:r>
                        <a:rPr lang="en-GB" sz="1800" dirty="0" smtClean="0">
                          <a:latin typeface="Arial" pitchFamily="34" charset="0"/>
                          <a:cs typeface="Arial" pitchFamily="34" charset="0"/>
                        </a:rPr>
                        <a:t>  %</a:t>
                      </a:r>
                      <a:endParaRPr lang="ru-RU" dirty="0"/>
                    </a:p>
                  </a:txBody>
                  <a:tcPr marL="121920" marR="121920"/>
                </a:tc>
              </a:tr>
              <a:tr h="591611">
                <a:tc>
                  <a:txBody>
                    <a:bodyPr/>
                    <a:lstStyle/>
                    <a:p>
                      <a:r>
                        <a:rPr lang="en-GB" b="1" dirty="0" err="1" smtClean="0">
                          <a:latin typeface="Arial" pitchFamily="34" charset="0"/>
                          <a:cs typeface="Arial" pitchFamily="34" charset="0"/>
                        </a:rPr>
                        <a:t>Вирусы</a:t>
                      </a:r>
                      <a:r>
                        <a:rPr lang="en-GB" b="1" dirty="0" smtClean="0">
                          <a:latin typeface="Arial" pitchFamily="34" charset="0"/>
                          <a:cs typeface="Arial" pitchFamily="34" charset="0"/>
                        </a:rPr>
                        <a:t> и </a:t>
                      </a:r>
                      <a:r>
                        <a:rPr lang="en-GB" b="1" dirty="0" err="1" smtClean="0">
                          <a:latin typeface="Arial" pitchFamily="34" charset="0"/>
                          <a:cs typeface="Arial" pitchFamily="34" charset="0"/>
                        </a:rPr>
                        <a:t>микроорг</a:t>
                      </a:r>
                      <a:r>
                        <a:rPr lang="ru-RU" b="1" dirty="0" err="1" smtClean="0">
                          <a:latin typeface="Arial" pitchFamily="34" charset="0"/>
                          <a:cs typeface="Arial" pitchFamily="34" charset="0"/>
                        </a:rPr>
                        <a:t>анизмы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2-4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</a:tr>
              <a:tr h="378867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Солнечное излучение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</a:tr>
              <a:tr h="378867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latin typeface="Arial" pitchFamily="34" charset="0"/>
                          <a:cs typeface="Arial" pitchFamily="34" charset="0"/>
                        </a:rPr>
                        <a:t>Профвредности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3-5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</a:tr>
              <a:tr h="591611">
                <a:tc>
                  <a:txBody>
                    <a:bodyPr/>
                    <a:lstStyle/>
                    <a:p>
                      <a:pPr>
                        <a:spcBef>
                          <a:spcPts val="700"/>
                        </a:spcBef>
                        <a:buFont typeface="Times New Roman" pitchFamily="18" charset="0"/>
                        <a:buNone/>
                        <a:tabLst>
                          <a:tab pos="446088" algn="l"/>
                          <a:tab pos="895350" algn="l"/>
                          <a:tab pos="1344613" algn="l"/>
                          <a:tab pos="1793875" algn="l"/>
                          <a:tab pos="2243138" algn="l"/>
                          <a:tab pos="2692400" algn="l"/>
                          <a:tab pos="3141663" algn="l"/>
                          <a:tab pos="3590925" algn="l"/>
                          <a:tab pos="4040188" algn="l"/>
                          <a:tab pos="4489450" algn="l"/>
                          <a:tab pos="4938713" algn="l"/>
                          <a:tab pos="5387975" algn="l"/>
                          <a:tab pos="5837238" algn="l"/>
                          <a:tab pos="6286500" algn="l"/>
                          <a:tab pos="6735763" algn="l"/>
                          <a:tab pos="7185025" algn="l"/>
                          <a:tab pos="7634288" algn="l"/>
                          <a:tab pos="8083550" algn="l"/>
                          <a:tab pos="8532813" algn="l"/>
                          <a:tab pos="8982075" algn="l"/>
                        </a:tabLst>
                      </a:pPr>
                      <a:r>
                        <a:rPr lang="en-GB" b="1" dirty="0" err="1" smtClean="0">
                          <a:latin typeface="Arial" pitchFamily="34" charset="0"/>
                          <a:cs typeface="Arial" pitchFamily="34" charset="0"/>
                        </a:rPr>
                        <a:t>Загрязнения</a:t>
                      </a:r>
                      <a:r>
                        <a:rPr lang="en-GB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b="1" dirty="0" err="1" smtClean="0">
                          <a:latin typeface="Arial" pitchFamily="34" charset="0"/>
                          <a:cs typeface="Arial" pitchFamily="34" charset="0"/>
                        </a:rPr>
                        <a:t>окр</a:t>
                      </a:r>
                      <a:r>
                        <a:rPr lang="en-GB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b="1" dirty="0" err="1" smtClean="0">
                          <a:latin typeface="Arial" pitchFamily="34" charset="0"/>
                          <a:cs typeface="Arial" pitchFamily="34" charset="0"/>
                        </a:rPr>
                        <a:t>среды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latin typeface="Arial" pitchFamily="34" charset="0"/>
                          <a:cs typeface="Arial" pitchFamily="34" charset="0"/>
                        </a:rPr>
                        <a:t>3-5</a:t>
                      </a:r>
                      <a:endParaRPr lang="ru-RU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</a:tr>
              <a:tr h="3788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err="1" smtClean="0">
                          <a:latin typeface="Arial" pitchFamily="34" charset="0"/>
                          <a:cs typeface="Arial" pitchFamily="34" charset="0"/>
                        </a:rPr>
                        <a:t>Ионизирующее</a:t>
                      </a:r>
                      <a:r>
                        <a:rPr lang="en-GB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b="1" dirty="0" err="1" smtClean="0">
                          <a:latin typeface="Arial" pitchFamily="34" charset="0"/>
                          <a:cs typeface="Arial" pitchFamily="34" charset="0"/>
                        </a:rPr>
                        <a:t>излуч</a:t>
                      </a:r>
                      <a:r>
                        <a:rPr lang="ru-RU" b="1" dirty="0" err="1" smtClean="0">
                          <a:latin typeface="Arial" pitchFamily="34" charset="0"/>
                          <a:cs typeface="Arial" pitchFamily="34" charset="0"/>
                        </a:rPr>
                        <a:t>ение</a:t>
                      </a:r>
                      <a:r>
                        <a:rPr lang="en-GB" b="1" dirty="0" smtClean="0"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</a:tr>
              <a:tr h="1098706">
                <a:tc>
                  <a:txBody>
                    <a:bodyPr/>
                    <a:lstStyle/>
                    <a:p>
                      <a:pPr>
                        <a:spcBef>
                          <a:spcPts val="700"/>
                        </a:spcBef>
                        <a:buFont typeface="Times New Roman" pitchFamily="18" charset="0"/>
                        <a:buNone/>
                        <a:tabLst>
                          <a:tab pos="446088" algn="l"/>
                          <a:tab pos="895350" algn="l"/>
                          <a:tab pos="1344613" algn="l"/>
                          <a:tab pos="1793875" algn="l"/>
                          <a:tab pos="2243138" algn="l"/>
                          <a:tab pos="2692400" algn="l"/>
                          <a:tab pos="3141663" algn="l"/>
                          <a:tab pos="3590925" algn="l"/>
                          <a:tab pos="4040188" algn="l"/>
                          <a:tab pos="4489450" algn="l"/>
                          <a:tab pos="4938713" algn="l"/>
                          <a:tab pos="5387975" algn="l"/>
                          <a:tab pos="5837238" algn="l"/>
                          <a:tab pos="6286500" algn="l"/>
                          <a:tab pos="6735763" algn="l"/>
                          <a:tab pos="7185025" algn="l"/>
                          <a:tab pos="7634288" algn="l"/>
                          <a:tab pos="8083550" algn="l"/>
                          <a:tab pos="8532813" algn="l"/>
                          <a:tab pos="8982075" algn="l"/>
                        </a:tabLst>
                      </a:pPr>
                      <a:r>
                        <a:rPr lang="en-GB" b="1" dirty="0" err="1" smtClean="0">
                          <a:latin typeface="Arial" pitchFamily="34" charset="0"/>
                          <a:cs typeface="Arial" pitchFamily="34" charset="0"/>
                        </a:rPr>
                        <a:t>Природные</a:t>
                      </a:r>
                      <a:r>
                        <a:rPr lang="en-GB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b="1" dirty="0" err="1" smtClean="0">
                          <a:latin typeface="Arial" pitchFamily="34" charset="0"/>
                          <a:cs typeface="Arial" pitchFamily="34" charset="0"/>
                        </a:rPr>
                        <a:t>канцерогены</a:t>
                      </a:r>
                      <a:endParaRPr lang="en-GB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spcBef>
                          <a:spcPts val="700"/>
                        </a:spcBef>
                        <a:buFont typeface="Times New Roman" pitchFamily="18" charset="0"/>
                        <a:buNone/>
                        <a:tabLst>
                          <a:tab pos="446088" algn="l"/>
                          <a:tab pos="895350" algn="l"/>
                          <a:tab pos="1344613" algn="l"/>
                          <a:tab pos="1793875" algn="l"/>
                          <a:tab pos="2243138" algn="l"/>
                          <a:tab pos="2692400" algn="l"/>
                          <a:tab pos="3141663" algn="l"/>
                          <a:tab pos="3590925" algn="l"/>
                          <a:tab pos="4040188" algn="l"/>
                          <a:tab pos="4489450" algn="l"/>
                          <a:tab pos="4938713" algn="l"/>
                          <a:tab pos="5387975" algn="l"/>
                          <a:tab pos="5837238" algn="l"/>
                          <a:tab pos="6286500" algn="l"/>
                          <a:tab pos="6735763" algn="l"/>
                          <a:tab pos="7185025" algn="l"/>
                          <a:tab pos="7634288" algn="l"/>
                          <a:tab pos="8083550" algn="l"/>
                          <a:tab pos="8532813" algn="l"/>
                          <a:tab pos="8982075" algn="l"/>
                        </a:tabLst>
                      </a:pPr>
                      <a:r>
                        <a:rPr lang="en-GB" b="1" dirty="0" err="1" smtClean="0">
                          <a:latin typeface="Arial" pitchFamily="34" charset="0"/>
                          <a:cs typeface="Arial" pitchFamily="34" charset="0"/>
                        </a:rPr>
                        <a:t>Неизвестные</a:t>
                      </a:r>
                      <a:r>
                        <a:rPr lang="en-GB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b="1" dirty="0" err="1" smtClean="0">
                          <a:latin typeface="Arial" pitchFamily="34" charset="0"/>
                          <a:cs typeface="Arial" pitchFamily="34" charset="0"/>
                        </a:rPr>
                        <a:t>факторы</a:t>
                      </a:r>
                      <a:r>
                        <a:rPr lang="en-GB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b="1" dirty="0" smtClean="0"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ru-RU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ru-RU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Цели, стоящие перед здравоохранением России к 2020 году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2907" y="2142699"/>
            <a:ext cx="10858576" cy="1035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 Black" pitchFamily="34" charset="0"/>
              </a:rPr>
              <a:t>Достижение численности населения  РФ </a:t>
            </a:r>
          </a:p>
          <a:p>
            <a:pPr algn="ctr"/>
            <a:r>
              <a:rPr lang="ru-RU" sz="2800" b="1" dirty="0" smtClean="0">
                <a:latin typeface="Arial Black" pitchFamily="34" charset="0"/>
              </a:rPr>
              <a:t>в </a:t>
            </a:r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  <a:t>145</a:t>
            </a:r>
            <a:r>
              <a:rPr lang="ru-RU" sz="2800" b="1" dirty="0" smtClean="0">
                <a:latin typeface="Arial Black" pitchFamily="34" charset="0"/>
              </a:rPr>
              <a:t> млн. чел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2905" y="3466531"/>
            <a:ext cx="10953827" cy="114641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Достижение средней продолжительности  жизни в </a:t>
            </a: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75</a:t>
            </a:r>
            <a:r>
              <a:rPr lang="ru-RU" sz="2800" dirty="0" smtClean="0">
                <a:latin typeface="Arial Black" pitchFamily="34" charset="0"/>
              </a:rPr>
              <a:t> лет (74,5)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2622" y="4858603"/>
            <a:ext cx="10858576" cy="932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 Black" pitchFamily="34" charset="0"/>
              </a:rPr>
              <a:t>Снижение общего показателя смертности до </a:t>
            </a:r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  <a:t>10,0</a:t>
            </a:r>
            <a:endParaRPr lang="ru-RU" sz="2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32012"/>
            <a:ext cx="11074400" cy="98241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3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Модификация</a:t>
            </a:r>
            <a:r>
              <a:rPr lang="en-GB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питания</a:t>
            </a:r>
            <a:endParaRPr lang="ru-R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80960" y="1428736"/>
          <a:ext cx="11620581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rot="10800000" flipV="1">
            <a:off x="857251" y="6000750"/>
            <a:ext cx="1524000" cy="6429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52500" y="6000751"/>
            <a:ext cx="1524000" cy="7143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Некоторые проблемы непрерывного профессионального развития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3457" y="1705970"/>
            <a:ext cx="11122926" cy="4963390"/>
          </a:xfrm>
        </p:spPr>
        <p:txBody>
          <a:bodyPr>
            <a:normAutofit/>
          </a:bodyPr>
          <a:lstStyle/>
          <a:p>
            <a:r>
              <a:rPr lang="ru-RU" dirty="0" smtClean="0"/>
              <a:t>повышение квалификации 1 раз в 5 лет</a:t>
            </a:r>
          </a:p>
          <a:p>
            <a:r>
              <a:rPr lang="ru-RU" dirty="0" smtClean="0"/>
              <a:t>низкая мотивация к освоению новых знаний, умений и навыков, поддержанию профессиональных компетенций</a:t>
            </a:r>
          </a:p>
          <a:p>
            <a:r>
              <a:rPr lang="ru-RU" dirty="0" smtClean="0"/>
              <a:t>низкая востребованность специальной медицинской литературы</a:t>
            </a:r>
          </a:p>
          <a:p>
            <a:r>
              <a:rPr lang="ru-RU" dirty="0" smtClean="0"/>
              <a:t>отсутствие доступа к высококачественным источникам информации на рабочих местах</a:t>
            </a:r>
          </a:p>
          <a:p>
            <a:r>
              <a:rPr lang="ru-RU" dirty="0" smtClean="0"/>
              <a:t>низкая компьютерная грамотность</a:t>
            </a:r>
          </a:p>
          <a:p>
            <a:r>
              <a:rPr lang="ru-RU" dirty="0" smtClean="0"/>
              <a:t>участие в различных конференциях, выступления на них</a:t>
            </a:r>
          </a:p>
          <a:p>
            <a:r>
              <a:rPr lang="ru-RU" dirty="0" smtClean="0"/>
              <a:t>оценка эффективности непрерывного профессионального развития специалиста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Таким образом, система непрерывного развития специалистов здравоохранения должна удовлетворять запросы и потребности как работодателей, так и самих специалистов,  поскольку непрерывная профессиональная подготовка является одним из важнейших компонентов повышения качества медицинской помощи и улучшения здоровья населения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C:\Users\Ксюша\Pictures\2011-08-20 001\DSC09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67" y="3821373"/>
            <a:ext cx="3568700" cy="2695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3"/>
          <p:cNvSpPr txBox="1">
            <a:spLocks/>
          </p:cNvSpPr>
          <p:nvPr/>
        </p:nvSpPr>
        <p:spPr>
          <a:xfrm rot="21300000">
            <a:off x="767684" y="677568"/>
            <a:ext cx="10951947" cy="274867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0" rIns="0" bIns="0" anchor="b">
            <a:normAutofit fontScale="97500"/>
            <a:scene3d>
              <a:camera prst="obliqueBottomLef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Благодарю за внимание!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1" y="5589240"/>
            <a:ext cx="2539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e-mail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r>
              <a:rPr lang="en-US" b="1" dirty="0" smtClean="0">
                <a:solidFill>
                  <a:srgbClr val="FF0000"/>
                </a:solidFill>
              </a:rPr>
              <a:t> srv1955@mail.ru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3A8FD5-5FA2-4F93-9A2D-98FF16C6A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522638-07F4-453F-BF50-1FBE715D4DB4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0988148">
            <a:off x="838201" y="1245052"/>
            <a:ext cx="10515600" cy="4351338"/>
          </a:xfrm>
          <a:solidFill>
            <a:srgbClr val="00B0F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72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72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Благодарию</a:t>
            </a:r>
            <a:r>
              <a:rPr lang="ru-RU" sz="7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7200" dirty="0">
                <a:solidFill>
                  <a:srgbClr val="C00000"/>
                </a:solidFill>
                <a:latin typeface="Arial Black" panose="020B0A04020102020204" pitchFamily="34" charset="0"/>
              </a:rPr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223845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791" y="337829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Майский  указ 2018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Одной из важнейших задач, поставленных перед Правительством РФ, является увеличение ожидаемой продолжительности жизни населения до 78 лет, а к 2030 году – до 80 лет</a:t>
            </a:r>
          </a:p>
          <a:p>
            <a:endParaRPr lang="ru-RU" dirty="0"/>
          </a:p>
        </p:txBody>
      </p:sp>
      <p:pic>
        <p:nvPicPr>
          <p:cNvPr id="5" name="Рисунок 4" descr="http://lechenie-gipertoniya.ru/wp-content/uploads/2017/11/sistol_gipertania-1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5412" y="3595421"/>
            <a:ext cx="4896588" cy="326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660" y="365125"/>
            <a:ext cx="1194634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Arial Black" pitchFamily="34" charset="0"/>
                <a:cs typeface="Times New Roman" pitchFamily="18" charset="0"/>
              </a:rPr>
              <a:t>Первичная заболеваемость ЗНО, </a:t>
            </a:r>
            <a:r>
              <a:rPr lang="ru-RU" b="1" dirty="0" err="1" smtClean="0">
                <a:latin typeface="Arial Black" pitchFamily="34" charset="0"/>
                <a:cs typeface="Times New Roman" pitchFamily="18" charset="0"/>
              </a:rPr>
              <a:t>абс</a:t>
            </a:r>
            <a:r>
              <a:rPr lang="ru-RU" b="1" dirty="0" smtClean="0">
                <a:latin typeface="Arial Black" pitchFamily="34" charset="0"/>
                <a:cs typeface="Times New Roman" pitchFamily="18" charset="0"/>
              </a:rPr>
              <a:t>. </a:t>
            </a:r>
            <a:endParaRPr lang="ru-RU" b="1" dirty="0">
              <a:latin typeface="Arial Black" pitchFamily="34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04716" y="1392072"/>
          <a:ext cx="11818962" cy="5465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Целевые показатели Госпрограммы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МОСКОВСКОЙ ОБЛАСТИ "ЗДРАВООХРАНЕНИЕ ПОДМОСКОВЬЯ" НА 2014-2020 ГОДЫ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238904"/>
          <a:ext cx="12191999" cy="5398008"/>
        </p:xfrm>
        <a:graphic>
          <a:graphicData uri="http://schemas.openxmlformats.org/drawingml/2006/table">
            <a:tbl>
              <a:tblPr/>
              <a:tblGrid>
                <a:gridCol w="7491046"/>
                <a:gridCol w="2461846"/>
                <a:gridCol w="2239107"/>
              </a:tblGrid>
              <a:tr h="407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Показатель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2012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6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Доля </a:t>
                      </a: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больных с выявленными злокачественными новообразованиями на </a:t>
                      </a:r>
                      <a:r>
                        <a:rPr lang="fr-FR" sz="2800" b="1" dirty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fr-FR" sz="2800" b="1" dirty="0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стадии, %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51,7%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57,3%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54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Смертность от новообразований, в том числе злокачественных</a:t>
                      </a: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, на 100 тыс. населения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232,0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188,0</a:t>
                      </a:r>
                      <a:r>
                        <a:rPr lang="ru-RU" sz="28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     </a:t>
                      </a: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(2017 г. -165,4)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10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Удельный вес больных злокачественными новообразованиями, состоящих на учете с момента установления диагноза 5 лет и </a:t>
                      </a: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более, %</a:t>
                      </a:r>
                      <a:endParaRPr lang="ru-RU" sz="28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54,2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60,5%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Нажмите для увеличения">
            <a:hlinkClick r:id="rId3" tgtFrame="&quot;_blank&quot;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1128"/>
            <a:ext cx="12555940" cy="1235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74759" y="6619164"/>
            <a:ext cx="4080680" cy="696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 smtClean="0">
                <a:latin typeface="Arial" pitchFamily="34" charset="0"/>
                <a:cs typeface="Arial" pitchFamily="34" charset="0"/>
              </a:rPr>
              <a:t>Выявляемость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ЗНО в Московской области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32012" y="1351128"/>
          <a:ext cx="11668835" cy="4954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IX Общероссийский медицинский форум, 4 февраля 2014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2955" y="1173706"/>
            <a:ext cx="11919045" cy="568429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b="1" dirty="0" smtClean="0">
                <a:latin typeface="Arial Black" pitchFamily="34" charset="0"/>
              </a:rPr>
              <a:t>Татьяна Яковлева: «Минздрав делает акцент на развитие первичного звена, профилактику и ЗОЖ» </a:t>
            </a:r>
          </a:p>
          <a:p>
            <a:r>
              <a:rPr lang="ru-RU" dirty="0" smtClean="0">
                <a:latin typeface="Arial Black" pitchFamily="34" charset="0"/>
              </a:rPr>
              <a:t>…</a:t>
            </a:r>
            <a:r>
              <a:rPr lang="ru-RU" b="1" dirty="0" smtClean="0">
                <a:latin typeface="Arial Black" pitchFamily="34" charset="0"/>
              </a:rPr>
              <a:t>необходимо повысить качество проведения диспансеризации… </a:t>
            </a:r>
          </a:p>
          <a:p>
            <a:r>
              <a:rPr lang="ru-RU" b="1" dirty="0" smtClean="0">
                <a:latin typeface="Arial Black" pitchFamily="34" charset="0"/>
              </a:rPr>
              <a:t>…Необходимо проводить учебу участковых врачей, врачей профилактических отделений. </a:t>
            </a:r>
          </a:p>
          <a:p>
            <a:r>
              <a:rPr lang="ru-RU" b="1" dirty="0" smtClean="0">
                <a:latin typeface="Arial Black" pitchFamily="34" charset="0"/>
              </a:rPr>
              <a:t>Они не умеют работать с факторами риска, не знают, как правильно это организовать. </a:t>
            </a:r>
          </a:p>
          <a:p>
            <a:r>
              <a:rPr lang="ru-RU" b="1" dirty="0" smtClean="0">
                <a:latin typeface="Arial Black" pitchFamily="34" charset="0"/>
              </a:rPr>
              <a:t>Легче </a:t>
            </a:r>
            <a:r>
              <a:rPr lang="ru-RU" b="1" dirty="0" err="1" smtClean="0">
                <a:latin typeface="Arial Black" pitchFamily="34" charset="0"/>
              </a:rPr>
              <a:t>профилактировать</a:t>
            </a:r>
            <a:r>
              <a:rPr lang="ru-RU" b="1" dirty="0" smtClean="0">
                <a:latin typeface="Arial Black" pitchFamily="34" charset="0"/>
              </a:rPr>
              <a:t>, чем лечить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ПМСП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542197"/>
            <a:ext cx="10515600" cy="463476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проведение профилактических мероприятий по предупреждению и снижению заболеваемости, </a:t>
            </a:r>
            <a:r>
              <a:rPr lang="ru-RU" b="1" dirty="0" smtClean="0"/>
              <a:t>выявление ранних и скрытых форм заболеваний</a:t>
            </a:r>
            <a:r>
              <a:rPr lang="ru-RU" dirty="0" smtClean="0"/>
              <a:t>, социально значимых заболеваний и факторов риска;</a:t>
            </a:r>
          </a:p>
          <a:p>
            <a:pPr algn="ctr"/>
            <a:r>
              <a:rPr lang="ru-RU" b="1" dirty="0" smtClean="0"/>
              <a:t>диагностика </a:t>
            </a:r>
            <a:r>
              <a:rPr lang="ru-RU" dirty="0" smtClean="0"/>
              <a:t>и лечение различных заболеваний и состояний</a:t>
            </a:r>
          </a:p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ПМ 01. Проведение профилактических мероприятий</a:t>
            </a:r>
          </a:p>
          <a:p>
            <a:pPr algn="ctr"/>
            <a:r>
              <a:rPr lang="ru-RU" b="1" dirty="0" smtClean="0"/>
              <a:t>МДК. 01.03. Сестринское дело в первичной медико-санитарной помощи населению</a:t>
            </a:r>
          </a:p>
          <a:p>
            <a:pPr algn="ctr">
              <a:buNone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</TotalTime>
  <Words>782</Words>
  <Application>Microsoft Office PowerPoint</Application>
  <PresentationFormat>Произвольный</PresentationFormat>
  <Paragraphs>164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Основные подходы к профессиональной подготовке медицинских сестер в области профилактики и ранней диагностики онкологических заболеваний</vt:lpstr>
      <vt:lpstr>Цели, стоящие перед здравоохранением России к 2020 году </vt:lpstr>
      <vt:lpstr>Майский  указ 2018 </vt:lpstr>
      <vt:lpstr>Первичная заболеваемость ЗНО, абс. </vt:lpstr>
      <vt:lpstr>Целевые показатели Госпрограммы МОСКОВСКОЙ ОБЛАСТИ "ЗДРАВООХРАНЕНИЕ ПОДМОСКОВЬЯ" НА 2014-2020 ГОДЫ</vt:lpstr>
      <vt:lpstr>Слайд 6</vt:lpstr>
      <vt:lpstr>Выявляемость ЗНО в Московской области</vt:lpstr>
      <vt:lpstr>IX Общероссийский медицинский форум, 4 февраля 2014</vt:lpstr>
      <vt:lpstr>Задачи ПМСП</vt:lpstr>
      <vt:lpstr>Основные требования</vt:lpstr>
      <vt:lpstr>Характеристики знаний, приобретаемых человеком </vt:lpstr>
      <vt:lpstr>Непрерывное образование и профессиональное развитие</vt:lpstr>
      <vt:lpstr>Варианты непрерывного профессионального развития</vt:lpstr>
      <vt:lpstr>Мероприятия, позволяющие рано выявлять опухоли</vt:lpstr>
      <vt:lpstr>Профилактика онкологических заболеваний </vt:lpstr>
      <vt:lpstr>Возможность первичной профилактики ЗНО</vt:lpstr>
      <vt:lpstr>Первичная профилактика ЗНО</vt:lpstr>
      <vt:lpstr>Снижение воздействия на человека  канцерогенных факторов образа жизни и окружающей среды</vt:lpstr>
      <vt:lpstr>Причины возникновения ЗНО и доля заболеваний, связанных с ними </vt:lpstr>
      <vt:lpstr>Модификация питания</vt:lpstr>
      <vt:lpstr>Некоторые проблемы непрерывного профессионального развития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Волков</cp:lastModifiedBy>
  <cp:revision>103</cp:revision>
  <dcterms:created xsi:type="dcterms:W3CDTF">2017-11-18T11:55:21Z</dcterms:created>
  <dcterms:modified xsi:type="dcterms:W3CDTF">2018-05-23T05:49:42Z</dcterms:modified>
</cp:coreProperties>
</file>