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56" r:id="rId3"/>
    <p:sldId id="265" r:id="rId4"/>
    <p:sldId id="310" r:id="rId5"/>
    <p:sldId id="327" r:id="rId6"/>
    <p:sldId id="328" r:id="rId7"/>
    <p:sldId id="266" r:id="rId8"/>
    <p:sldId id="268" r:id="rId9"/>
    <p:sldId id="267" r:id="rId10"/>
    <p:sldId id="269" r:id="rId11"/>
    <p:sldId id="272" r:id="rId12"/>
    <p:sldId id="273" r:id="rId13"/>
    <p:sldId id="274" r:id="rId14"/>
    <p:sldId id="305" r:id="rId15"/>
    <p:sldId id="271" r:id="rId16"/>
    <p:sldId id="297" r:id="rId17"/>
    <p:sldId id="299" r:id="rId18"/>
    <p:sldId id="282" r:id="rId19"/>
    <p:sldId id="312" r:id="rId20"/>
    <p:sldId id="313" r:id="rId21"/>
    <p:sldId id="311" r:id="rId22"/>
    <p:sldId id="314" r:id="rId23"/>
    <p:sldId id="329" r:id="rId24"/>
    <p:sldId id="315" r:id="rId25"/>
    <p:sldId id="316" r:id="rId26"/>
    <p:sldId id="317" r:id="rId27"/>
    <p:sldId id="321" r:id="rId28"/>
    <p:sldId id="322" r:id="rId29"/>
    <p:sldId id="318" r:id="rId30"/>
    <p:sldId id="323" r:id="rId31"/>
    <p:sldId id="324" r:id="rId32"/>
    <p:sldId id="301" r:id="rId33"/>
    <p:sldId id="300" r:id="rId34"/>
    <p:sldId id="302" r:id="rId35"/>
    <p:sldId id="303" r:id="rId36"/>
    <p:sldId id="298" r:id="rId37"/>
    <p:sldId id="292" r:id="rId3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99" d="100"/>
          <a:sy n="99" d="100"/>
        </p:scale>
        <p:origin x="-216" y="114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1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41898175539156E-2"/>
          <c:y val="2.1937899660958774E-2"/>
          <c:w val="0.93725200173549461"/>
          <c:h val="0.875040556199305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4586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</c:dLbls>
          <c:cat>
            <c:strRef>
              <c:f>categories</c:f>
              <c:strCache>
                <c:ptCount val="4"/>
                <c:pt idx="0">
                  <c:v>Врачи</c:v>
                </c:pt>
                <c:pt idx="1">
                  <c:v>Участковые терапевты</c:v>
                </c:pt>
                <c:pt idx="2">
                  <c:v>Медицинские сестры</c:v>
                </c:pt>
                <c:pt idx="3">
                  <c:v>Регистратура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75</c:v>
                </c:pt>
                <c:pt idx="1">
                  <c:v>64</c:v>
                </c:pt>
                <c:pt idx="2">
                  <c:v>77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8776192"/>
        <c:axId val="78777728"/>
      </c:barChart>
      <c:catAx>
        <c:axId val="78776192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ru-RU"/>
          </a:p>
        </c:txPr>
        <c:crossAx val="78777728"/>
        <c:crosses val="autoZero"/>
        <c:auto val="1"/>
        <c:lblAlgn val="ctr"/>
        <c:lblOffset val="100"/>
        <c:noMultiLvlLbl val="1"/>
      </c:catAx>
      <c:valAx>
        <c:axId val="78777728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ru-RU"/>
          </a:p>
        </c:txPr>
        <c:crossAx val="78776192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plotVisOnly val="1"/>
    <c:dispBlanksAs val="gap"/>
    <c:showDLblsOverMax val="1"/>
  </c:chart>
  <c:spPr>
    <a:noFill/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128900144810119E-2"/>
          <c:y val="0.1284025657390733"/>
          <c:w val="0.57462926695458616"/>
          <c:h val="0.824029183184460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Неэффективная работа регистратуры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1347080054168156"/>
          <c:y val="0.39277046320172793"/>
          <c:w val="0.41792259568756651"/>
          <c:h val="0.2004012987123756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7702359810632553"/>
          <c:y val="0.24001999949731975"/>
          <c:w val="0.35212218129597372"/>
          <c:h val="0.504827077954952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explosion val="15"/>
          </c:dPt>
          <c:cat>
            <c:strRef>
              <c:f>Лист1!$A$2</c:f>
              <c:strCache>
                <c:ptCount val="1"/>
                <c:pt idx="0">
                  <c:v>Очередь у кабинета врача терапевта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2641955030138585"/>
          <c:y val="0.38707038781790076"/>
          <c:w val="0.24155335133079298"/>
          <c:h val="0.2004012987123756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ПРИЧИНЫ</a:t>
            </a:r>
            <a:r>
              <a:rPr lang="ru-RU" b="1" baseline="0"/>
              <a:t> ОБРАЩЕНИЙ В РЕГИСТРАТУРУ</a:t>
            </a:r>
            <a:r>
              <a:rPr lang="ru-RU" b="1"/>
              <a:t> 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УТОЧНЕНИЕ НАХОЖДЕНИЯ АМБУЛАТОРНОЙ КАРТЫ</c:v>
                </c:pt>
                <c:pt idx="1">
                  <c:v>НЕОБХОДИМОСТЬ ЗАПИСИ К ВРАЧУ В ДЕНЬ ОБРАЩЕНИЯ</c:v>
                </c:pt>
                <c:pt idx="2">
                  <c:v>СПРАВОЧНАЯ ИНФОРМАЦИЯ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38.200000000000003</c:v>
                </c:pt>
                <c:pt idx="1">
                  <c:v>44.9</c:v>
                </c:pt>
                <c:pt idx="2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95-4EDB-8A27-6C37A77234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УТОЧНЕНИЕ НАХОЖДЕНИЯ АМБУЛАТОРНОЙ КАРТЫ</c:v>
                </c:pt>
                <c:pt idx="1">
                  <c:v>НЕОБХОДИМОСТЬ ЗАПИСИ К ВРАЧУ В ДЕНЬ ОБРАЩЕНИЯ</c:v>
                </c:pt>
                <c:pt idx="2">
                  <c:v>СПРАВОЧНАЯ ИНФОРМАЦИЯ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95-4EDB-8A27-6C37A77234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УТОЧНЕНИЕ НАХОЖДЕНИЯ АМБУЛАТОРНОЙ КАРТЫ</c:v>
                </c:pt>
                <c:pt idx="1">
                  <c:v>НЕОБХОДИМОСТЬ ЗАПИСИ К ВРАЧУ В ДЕНЬ ОБРАЩЕНИЯ</c:v>
                </c:pt>
                <c:pt idx="2">
                  <c:v>СПРАВОЧНАЯ ИНФОРМАЦИЯ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95-4EDB-8A27-6C37A7723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118656"/>
        <c:axId val="34136832"/>
      </c:barChart>
      <c:catAx>
        <c:axId val="34118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136832"/>
        <c:crossesAt val="0"/>
        <c:auto val="1"/>
        <c:lblAlgn val="ctr"/>
        <c:lblOffset val="100"/>
        <c:noMultiLvlLbl val="0"/>
      </c:catAx>
      <c:valAx>
        <c:axId val="3413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11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ru-RU" smtClean="0"/>
              <a:pPr/>
              <a:t>17.05.2018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812" y="2204864"/>
            <a:ext cx="10369151" cy="136815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900" dirty="0">
                <a:solidFill>
                  <a:schemeClr val="accent1">
                    <a:lumMod val="75000"/>
                  </a:schemeClr>
                </a:solidFill>
              </a:rPr>
              <a:t>Адаптация и внедрение организационных технологий Бережливого производства здравоохранения Московской области</a:t>
            </a:r>
            <a:br>
              <a:rPr lang="ru-RU" sz="29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900" dirty="0">
                <a:solidFill>
                  <a:schemeClr val="accent1">
                    <a:lumMod val="75000"/>
                  </a:schemeClr>
                </a:solidFill>
              </a:rPr>
              <a:t>ГБУЗ МО «Красногорская городская больница №1»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1844" y="4365104"/>
            <a:ext cx="8357275" cy="2329655"/>
          </a:xfrm>
        </p:spPr>
        <p:txBody>
          <a:bodyPr>
            <a:normAutofit fontScale="85000" lnSpcReduction="20000"/>
          </a:bodyPr>
          <a:lstStyle/>
          <a:p>
            <a:endParaRPr lang="ru-RU" b="1" dirty="0" smtClean="0"/>
          </a:p>
          <a:p>
            <a:r>
              <a:rPr lang="ru-RU" sz="2800" b="1" dirty="0" smtClean="0"/>
              <a:t>Докладчик: старшая медицинская сестра поликлиники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                              Королева Н.В.</a:t>
            </a: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                                                    </a:t>
            </a:r>
            <a:r>
              <a:rPr lang="ru-RU" b="1" dirty="0" smtClean="0"/>
              <a:t>23 мая 2018г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6" name="Picture 2" descr="Министерство здравоохранения Российской Федер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7" y="332656"/>
            <a:ext cx="3180345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04" y="116632"/>
            <a:ext cx="3796204" cy="1100349"/>
          </a:xfrm>
          <a:prstGeom prst="rect">
            <a:avLst/>
          </a:prstGeom>
        </p:spPr>
      </p:pic>
      <p:pic>
        <p:nvPicPr>
          <p:cNvPr id="1030" name="Picture 6" descr="http://www.rosatom.ru/local/tpl/img/logo.r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01" y="336285"/>
            <a:ext cx="2188070" cy="78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0"/>
            <a:ext cx="8686801" cy="40344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Проблемные процессы неэффективной работы регистратуры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46964"/>
              </p:ext>
            </p:extLst>
          </p:nvPr>
        </p:nvGraphicFramePr>
        <p:xfrm>
          <a:off x="189756" y="764704"/>
          <a:ext cx="11305255" cy="588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880"/>
                <a:gridCol w="4902990"/>
                <a:gridCol w="1975385"/>
              </a:tblGrid>
              <a:tr h="1203568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Проблема </a:t>
                      </a:r>
                    </a:p>
                    <a:p>
                      <a:r>
                        <a:rPr lang="ru-RU" sz="1050" dirty="0" smtClean="0"/>
                        <a:t>Текущее состояние 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Решение 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Результат</a:t>
                      </a:r>
                    </a:p>
                    <a:p>
                      <a:r>
                        <a:rPr lang="ru-RU" sz="1050" dirty="0" smtClean="0"/>
                        <a:t>Целевое</a:t>
                      </a:r>
                      <a:r>
                        <a:rPr lang="ru-RU" sz="1050" baseline="0" dirty="0" smtClean="0"/>
                        <a:t> состояние </a:t>
                      </a:r>
                      <a:endParaRPr lang="ru-RU" sz="105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Общий</a:t>
                      </a:r>
                      <a:r>
                        <a:rPr lang="ru-RU" sz="1050" baseline="0" dirty="0" smtClean="0"/>
                        <a:t> смешанный поток пациентов</a:t>
                      </a:r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ВПП от прихода до выхода 85 минут </a:t>
                      </a:r>
                      <a:endParaRPr lang="ru-RU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Оптимизация внутренней логистики</a:t>
                      </a:r>
                      <a:r>
                        <a:rPr lang="en-US" sz="1050" dirty="0" smtClean="0"/>
                        <a:t>:</a:t>
                      </a:r>
                      <a:endParaRPr lang="ru-RU" sz="105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dirty="0" smtClean="0"/>
                        <a:t>Организация работы дежурных администраторов</a:t>
                      </a:r>
                      <a:r>
                        <a:rPr lang="ru-RU" sz="1050" baseline="0" dirty="0" smtClean="0"/>
                        <a:t>, распределение потока пациента (больной-здоровый)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 организация работы кабинета «здоровый пациент»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  выделение отдельного этажа с собственной регистратурой под поток пациентов, проходящих </a:t>
                      </a:r>
                      <a:r>
                        <a:rPr lang="en-US" sz="1050" baseline="0" dirty="0" smtClean="0"/>
                        <a:t>I</a:t>
                      </a:r>
                      <a:r>
                        <a:rPr lang="ru-RU" sz="1050" baseline="0" dirty="0" smtClean="0"/>
                        <a:t> этап «ДН»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организация работы кабинета ДОВРАЧЕБНОГО ПРИЕМА  фельдшера (дежурного врача) для приёма внеплановых пациентов,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="1" u="sng" baseline="0" dirty="0" smtClean="0"/>
                        <a:t>визуальная навигация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Снижение ВПП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в поликлинике до</a:t>
                      </a:r>
                    </a:p>
                    <a:p>
                      <a:r>
                        <a:rPr lang="ru-RU" sz="1050" dirty="0" smtClean="0"/>
                        <a:t> </a:t>
                      </a:r>
                      <a:r>
                        <a:rPr lang="ru-RU" sz="1050" b="1" dirty="0" smtClean="0">
                          <a:solidFill>
                            <a:srgbClr val="00B050"/>
                          </a:solidFill>
                        </a:rPr>
                        <a:t>25 минут (от входа до выхода) для планового, первичного,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 предварительно записанного пациента к врачу терапевту. 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r>
                        <a:rPr lang="ru-RU" sz="1050" b="0" dirty="0" smtClean="0"/>
                        <a:t>овышение удовлетворенности пациентов.</a:t>
                      </a:r>
                      <a:endParaRPr lang="ru-RU" sz="105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solidFill>
                            <a:schemeClr val="tx1"/>
                          </a:solidFill>
                        </a:rPr>
                        <a:t>Проведение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</a:rPr>
                        <a:t> 1 этапа ДН на разных этажах</a:t>
                      </a:r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(до 2ух дней)</a:t>
                      </a:r>
                      <a:endParaRPr lang="ru-RU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Оптимизация внутренней логистики:</a:t>
                      </a:r>
                    </a:p>
                    <a:p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-  Организация поста дежурного администратора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- Организация работы кабинетов участвующих в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 этапе ДН на одном этаже.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- Организация дополнительного процедурного кабинета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- Визуальная навигация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0" dirty="0" smtClean="0"/>
                        <a:t>Снижение времени</a:t>
                      </a:r>
                      <a:r>
                        <a:rPr lang="ru-RU" sz="1050" b="0" baseline="0" dirty="0" smtClean="0"/>
                        <a:t> прохождения </a:t>
                      </a:r>
                      <a:r>
                        <a:rPr lang="en-US" sz="1050" b="0" baseline="0" dirty="0" smtClean="0"/>
                        <a:t>I </a:t>
                      </a:r>
                      <a:r>
                        <a:rPr lang="ru-RU" sz="1050" b="0" baseline="0" dirty="0" smtClean="0"/>
                        <a:t>этапа ДН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до 90 минут (для определенных возрастных категорий)</a:t>
                      </a:r>
                      <a:endParaRPr lang="ru-RU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Ожидание</a:t>
                      </a:r>
                      <a:r>
                        <a:rPr lang="ru-RU" sz="1050" baseline="0" dirty="0" smtClean="0"/>
                        <a:t> очереди в регистратуру </a:t>
                      </a:r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(20 минут)</a:t>
                      </a:r>
                      <a:endParaRPr lang="ru-RU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Организация работы дежурных администраторов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Преобразование</a:t>
                      </a:r>
                      <a:r>
                        <a:rPr lang="ru-RU" sz="1050" baseline="0" dirty="0" smtClean="0"/>
                        <a:t> регистратуры, что минимизирует ожидание пациентов до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5 минут</a:t>
                      </a:r>
                      <a:endParaRPr lang="ru-RU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Очередь</a:t>
                      </a:r>
                      <a:r>
                        <a:rPr lang="ru-RU" sz="1050" baseline="0" dirty="0" smtClean="0"/>
                        <a:t> для записи через </a:t>
                      </a:r>
                      <a:r>
                        <a:rPr lang="ru-RU" sz="1050" baseline="0" dirty="0" err="1" smtClean="0"/>
                        <a:t>инфомат</a:t>
                      </a:r>
                      <a:endParaRPr lang="ru-RU" sz="1050" baseline="0" dirty="0" smtClean="0"/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max </a:t>
                      </a:r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6 минут)</a:t>
                      </a:r>
                      <a:endParaRPr lang="ru-RU" sz="105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050" b="1" u="sng" baseline="0" dirty="0" smtClean="0"/>
                        <a:t>расширения функционала ЕМИАС,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050" b="1" u="sng" baseline="0" dirty="0" smtClean="0"/>
                        <a:t>для возможности самостоятельной записи диспансерных пациентов  </a:t>
                      </a:r>
                      <a:endParaRPr lang="ru-RU" sz="105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Упрощена</a:t>
                      </a:r>
                      <a:r>
                        <a:rPr lang="ru-RU" sz="1050" baseline="0" dirty="0" smtClean="0"/>
                        <a:t> доступность к </a:t>
                      </a:r>
                      <a:r>
                        <a:rPr lang="ru-RU" sz="1050" baseline="0" dirty="0" err="1" smtClean="0"/>
                        <a:t>самозаписи</a:t>
                      </a:r>
                      <a:r>
                        <a:rPr lang="ru-RU" sz="1050" baseline="0" dirty="0" smtClean="0"/>
                        <a:t> пациентов. Снижение сроков ожидания </a:t>
                      </a:r>
                      <a:r>
                        <a:rPr lang="en-US" sz="1050" baseline="0" dirty="0" smtClean="0"/>
                        <a:t>Max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до 3 минут</a:t>
                      </a:r>
                      <a:r>
                        <a:rPr lang="en-US" sz="105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при условии одномоментной работы 2 дежурных администраторов в зале и 3ех </a:t>
                      </a:r>
                      <a:r>
                        <a:rPr lang="ru-RU" sz="1050" b="1" baseline="0" dirty="0" err="1" smtClean="0">
                          <a:solidFill>
                            <a:srgbClr val="00B050"/>
                          </a:solidFill>
                        </a:rPr>
                        <a:t>инфоматов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. </a:t>
                      </a:r>
                      <a:endParaRPr lang="ru-RU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4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5212" y="0"/>
            <a:ext cx="8686801" cy="141277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В ходе проведенного картирования  </a:t>
            </a:r>
            <a:br>
              <a:rPr lang="ru-RU" sz="2400" dirty="0"/>
            </a:br>
            <a:r>
              <a:rPr lang="ru-RU" sz="2400" dirty="0" smtClean="0"/>
              <a:t>было </a:t>
            </a:r>
            <a:r>
              <a:rPr lang="ru-RU" sz="2400" dirty="0"/>
              <a:t>выявлено что все пациенты приняты врачом терапевтом в часы амбулаторного приема (фактическое время приема 10-12 минут)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65212" y="1556792"/>
            <a:ext cx="10213776" cy="5112568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ВПП (время протекания процесса, а именно – время пребывания пациента) на приеме у врача соответствует нормативу, утвержденному приказом Минздрава РФ </a:t>
            </a:r>
            <a:r>
              <a:rPr lang="en-US" dirty="0"/>
              <a:t>N290</a:t>
            </a:r>
            <a:r>
              <a:rPr lang="ru-RU" dirty="0"/>
              <a:t>н от 02.06.2015г. "Об утверждении типовых отраслевых норм времени на выполнение работ, связанных с посещением одним пациентом врача-педиатра участкового, врача-терапевта участкового, врача общей практики (семейного врача), врача-невролога, врача - </a:t>
            </a:r>
            <a:r>
              <a:rPr lang="ru-RU" dirty="0" err="1"/>
              <a:t>оториноларинголога</a:t>
            </a:r>
            <a:r>
              <a:rPr lang="ru-RU" dirty="0"/>
              <a:t>, врача-офтальмолога и врача-акушера-гинеколога».  </a:t>
            </a:r>
          </a:p>
          <a:p>
            <a:pPr marL="45720" indent="0">
              <a:buNone/>
            </a:pPr>
            <a:r>
              <a:rPr lang="ru-RU" dirty="0" smtClean="0"/>
              <a:t>В </a:t>
            </a:r>
            <a:r>
              <a:rPr lang="ru-RU" dirty="0"/>
              <a:t>связи с этим проведен повторный анализ причин возникновения очереди. Он показал, что перед кабинетом врача – терапевта формируется очередь </a:t>
            </a:r>
            <a:r>
              <a:rPr lang="ru-RU" dirty="0" smtClean="0"/>
              <a:t>из: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u="sng" dirty="0"/>
              <a:t>плановых</a:t>
            </a:r>
            <a:r>
              <a:rPr lang="ru-RU" dirty="0"/>
              <a:t> пациентов (пришедшим по явкам) – 58% и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u="sng" dirty="0" smtClean="0"/>
              <a:t>внеплановых</a:t>
            </a:r>
            <a:r>
              <a:rPr lang="ru-RU" dirty="0" smtClean="0"/>
              <a:t> </a:t>
            </a:r>
            <a:r>
              <a:rPr lang="ru-RU" dirty="0"/>
              <a:t>– 42%</a:t>
            </a:r>
            <a:r>
              <a:rPr lang="en-US" dirty="0"/>
              <a:t>:</a:t>
            </a:r>
            <a:r>
              <a:rPr lang="ru-RU" dirty="0"/>
              <a:t> из них </a:t>
            </a:r>
            <a:r>
              <a:rPr lang="ru-RU" u="sng" dirty="0"/>
              <a:t>за медицинской помощью неотложного характера нуждалось</a:t>
            </a:r>
            <a:r>
              <a:rPr lang="ru-RU" dirty="0"/>
              <a:t> 20% и 22 % </a:t>
            </a:r>
            <a:r>
              <a:rPr lang="ru-RU" u="sng" dirty="0"/>
              <a:t>пациентов требовалось оформление документации</a:t>
            </a:r>
            <a:r>
              <a:rPr lang="ru-RU" dirty="0"/>
              <a:t> на сан-кур лечение, выписке справок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2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65212" y="188640"/>
            <a:ext cx="8686801" cy="69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Проблемные процессы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очередь у кабинета врача терапевта </a:t>
            </a:r>
            <a:endParaRPr lang="ru-RU" sz="26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145919"/>
              </p:ext>
            </p:extLst>
          </p:nvPr>
        </p:nvGraphicFramePr>
        <p:xfrm>
          <a:off x="1197868" y="1124744"/>
          <a:ext cx="9289032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3096344"/>
                <a:gridCol w="3096344"/>
              </a:tblGrid>
              <a:tr h="718654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Проблема</a:t>
                      </a:r>
                    </a:p>
                    <a:p>
                      <a:r>
                        <a:rPr lang="ru-RU" dirty="0" smtClean="0"/>
                        <a:t>Текущее</a:t>
                      </a:r>
                      <a:r>
                        <a:rPr lang="ru-RU" baseline="0" dirty="0" smtClean="0"/>
                        <a:t> состояние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Решение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</a:p>
                    <a:p>
                      <a:r>
                        <a:rPr lang="ru-RU" dirty="0" smtClean="0"/>
                        <a:t>Целевое состояние</a:t>
                      </a:r>
                      <a:endParaRPr lang="ru-RU" dirty="0"/>
                    </a:p>
                  </a:txBody>
                  <a:tcPr/>
                </a:tc>
              </a:tr>
              <a:tr h="446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Смешение</a:t>
                      </a:r>
                      <a:r>
                        <a:rPr lang="ru-RU" sz="1600" baseline="0" dirty="0" smtClean="0"/>
                        <a:t> потоков: Плановые-первичные и повторные, Внеплановые- «неотложные» и условно «здоровые»(очередь 4-5 человека, ожидание у кабинета врача-терапевта 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30 минут)</a:t>
                      </a:r>
                      <a:endParaRPr lang="ru-RU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Оптимизация внутренней логистики</a:t>
                      </a:r>
                      <a:r>
                        <a:rPr lang="en-US" sz="1600" dirty="0" smtClean="0"/>
                        <a:t>:</a:t>
                      </a:r>
                      <a:r>
                        <a:rPr lang="ru-RU" sz="1600" baseline="0" dirty="0" smtClean="0"/>
                        <a:t> распределение потока пациента (плановый, внеплановый): организация работы кабинета «здоровый пациент», организация работы кабинета дежурного врача для приёма внеплановых пациентов,  с возможностью записи к нужному специалисту на повторный прием через ЕМИАС, визуальная навигация.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Расширения функционала ЕМИАС, для возможности самостоятельной записи диспансерных пациентов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Уменьшение</a:t>
                      </a:r>
                      <a:r>
                        <a:rPr lang="ru-RU" sz="1600" baseline="0" dirty="0" smtClean="0"/>
                        <a:t> времени ожидания у кабинета врача до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10 минут</a:t>
                      </a:r>
                      <a:r>
                        <a:rPr lang="ru-RU" sz="1600" dirty="0" smtClean="0"/>
                        <a:t>, сокращение очереди у кабинета врача до 1-3</a:t>
                      </a:r>
                      <a:r>
                        <a:rPr lang="ru-RU" sz="1600" baseline="0" dirty="0" smtClean="0"/>
                        <a:t> человек, </a:t>
                      </a:r>
                      <a:r>
                        <a:rPr lang="ru-RU" sz="1600" dirty="0" smtClean="0"/>
                        <a:t>повышение удовлетворенности пациентов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260648"/>
            <a:ext cx="8686800" cy="6145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Перспектива реализации проекта</a:t>
            </a:r>
            <a:endParaRPr lang="ru-RU" sz="2800" dirty="0"/>
          </a:p>
        </p:txBody>
      </p:sp>
      <p:pic>
        <p:nvPicPr>
          <p:cNvPr id="4" name="Picture 3" descr="C:\Users\n.litvinova\Desktop\текущее сос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85" y="875184"/>
            <a:ext cx="8336851" cy="55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4078188" y="901835"/>
            <a:ext cx="1800200" cy="5400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078188" y="875184"/>
            <a:ext cx="1800200" cy="5400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907" y="0"/>
            <a:ext cx="8686801" cy="4766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Текущее состояние (Целевое)</a:t>
            </a:r>
            <a:endParaRPr lang="ru-RU" sz="2800" dirty="0"/>
          </a:p>
        </p:txBody>
      </p:sp>
      <p:pic>
        <p:nvPicPr>
          <p:cNvPr id="1026" name="Picture 2" descr="C:\Users\n.litvinova\Desktop\КГБ1 Карта распределения потоков пациен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692696"/>
            <a:ext cx="814458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0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876" y="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Разработан и утвержден дизайн – проект входной группы и холла поликлиники</a:t>
            </a:r>
            <a:endParaRPr lang="ru-RU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1196752"/>
            <a:ext cx="8784976" cy="53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7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88640"/>
            <a:ext cx="9217024" cy="1066800"/>
          </a:xfrm>
        </p:spPr>
        <p:txBody>
          <a:bodyPr>
            <a:normAutofit/>
          </a:bodyPr>
          <a:lstStyle/>
          <a:p>
            <a:pPr algn="ctr"/>
            <a:r>
              <a:rPr lang="ru-RU" sz="2600" dirty="0"/>
              <a:t>Разработан и утвержден дизайн – проект входной группы и холла поликлиники</a:t>
            </a:r>
          </a:p>
        </p:txBody>
      </p:sp>
      <p:pic>
        <p:nvPicPr>
          <p:cNvPr id="4098" name="Picture 2" descr="C:\Users\a_vasilev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1412776"/>
            <a:ext cx="950505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0"/>
            <a:ext cx="9205664" cy="205213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    Ремонтные </a:t>
            </a:r>
            <a:r>
              <a:rPr lang="ru-RU" sz="2200" dirty="0"/>
              <a:t>работы по формированию </a:t>
            </a:r>
            <a:r>
              <a:rPr lang="ru-RU" sz="2200" dirty="0" err="1"/>
              <a:t>картохранилища</a:t>
            </a:r>
            <a:r>
              <a:rPr lang="ru-RU" sz="2200" dirty="0"/>
              <a:t> и </a:t>
            </a:r>
            <a:r>
              <a:rPr lang="ru-RU" sz="2200" dirty="0" smtClean="0"/>
              <a:t>входной </a:t>
            </a:r>
            <a:r>
              <a:rPr lang="ru-RU" sz="2200" dirty="0"/>
              <a:t>группы холла поликлиники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Было                                                       </a:t>
            </a:r>
            <a:r>
              <a:rPr lang="ru-RU" sz="2000" dirty="0" smtClean="0"/>
              <a:t>       В </a:t>
            </a:r>
            <a:r>
              <a:rPr lang="ru-RU" sz="2000" dirty="0"/>
              <a:t>ходе ремонтных работ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52138"/>
            <a:ext cx="5387701" cy="4040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2052138"/>
            <a:ext cx="5399314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260648"/>
            <a:ext cx="8686801" cy="591344"/>
          </a:xfrm>
        </p:spPr>
        <p:txBody>
          <a:bodyPr/>
          <a:lstStyle/>
          <a:p>
            <a:pPr algn="ctr"/>
            <a:r>
              <a:rPr lang="ru-RU" dirty="0" smtClean="0"/>
              <a:t>Зона комфортного пребывания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980728"/>
            <a:ext cx="10296835" cy="5256584"/>
          </a:xfrm>
        </p:spPr>
      </p:pic>
    </p:spTree>
    <p:extLst>
      <p:ext uri="{BB962C8B-B14F-4D97-AF65-F5344CB8AC3E}">
        <p14:creationId xmlns:p14="http://schemas.microsoft.com/office/powerpoint/2010/main" val="25510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8686801" cy="519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Визуализация холла 1 этажа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692696"/>
            <a:ext cx="7848872" cy="5886654"/>
          </a:xfrm>
        </p:spPr>
      </p:pic>
    </p:spTree>
    <p:extLst>
      <p:ext uri="{BB962C8B-B14F-4D97-AF65-F5344CB8AC3E}">
        <p14:creationId xmlns:p14="http://schemas.microsoft.com/office/powerpoint/2010/main" val="12636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53852" y="0"/>
            <a:ext cx="10009112" cy="520989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ГБУЗ МО «</a:t>
            </a:r>
            <a:r>
              <a:rPr lang="ru-RU" sz="1800" dirty="0" err="1"/>
              <a:t>Красногорская</a:t>
            </a:r>
            <a:r>
              <a:rPr lang="ru-RU" sz="1800" dirty="0"/>
              <a:t> городская больница №1»   </a:t>
            </a:r>
            <a:r>
              <a:rPr lang="ru-RU" sz="1800" dirty="0" smtClean="0"/>
              <a:t>Поликлиника ( 960 посещений в смену)</a:t>
            </a:r>
            <a:endParaRPr lang="ru-RU" sz="1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548681"/>
            <a:ext cx="8686800" cy="4032448"/>
          </a:xfrm>
        </p:spPr>
      </p:pic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740477"/>
              </p:ext>
            </p:extLst>
          </p:nvPr>
        </p:nvGraphicFramePr>
        <p:xfrm>
          <a:off x="1485900" y="4725145"/>
          <a:ext cx="8915400" cy="191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4450904"/>
              </a:tblGrid>
              <a:tr h="39576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Прикреплённое</a:t>
                      </a:r>
                      <a:r>
                        <a:rPr lang="ru-RU" sz="1400" baseline="0" dirty="0" smtClean="0"/>
                        <a:t> население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52864</a:t>
                      </a:r>
                      <a:endParaRPr lang="ru-RU" sz="1400" dirty="0"/>
                    </a:p>
                  </a:txBody>
                  <a:tcPr/>
                </a:tc>
              </a:tr>
              <a:tr h="39576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</a:t>
                      </a:r>
                      <a:r>
                        <a:rPr lang="ru-RU" sz="1400" baseline="0" dirty="0" smtClean="0"/>
                        <a:t> участков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</a:t>
                      </a:r>
                      <a:endParaRPr lang="ru-RU" sz="1400" dirty="0"/>
                    </a:p>
                  </a:txBody>
                  <a:tcPr/>
                </a:tc>
              </a:tr>
              <a:tr h="39576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Средняя численность на участке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1900</a:t>
                      </a:r>
                      <a:endParaRPr lang="ru-RU" sz="1400" dirty="0"/>
                    </a:p>
                  </a:txBody>
                  <a:tcPr/>
                </a:tc>
              </a:tr>
              <a:tr h="6849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</a:t>
                      </a:r>
                      <a:r>
                        <a:rPr lang="ru-RU" sz="1400" baseline="0" dirty="0" smtClean="0"/>
                        <a:t> сотрудников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 человека (55 врачей, 62 человека среднего медицинского персонала, 7 младшего медицинского персонала)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533400"/>
            <a:ext cx="8338121" cy="591344"/>
          </a:xfrm>
        </p:spPr>
        <p:txBody>
          <a:bodyPr/>
          <a:lstStyle/>
          <a:p>
            <a:pPr algn="ctr"/>
            <a:r>
              <a:rPr lang="ru-RU" dirty="0" smtClean="0"/>
              <a:t>Визуализация холла 1 этажа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124744"/>
            <a:ext cx="7056784" cy="5557776"/>
          </a:xfrm>
        </p:spPr>
      </p:pic>
    </p:spTree>
    <p:extLst>
      <p:ext uri="{BB962C8B-B14F-4D97-AF65-F5344CB8AC3E}">
        <p14:creationId xmlns:p14="http://schemas.microsoft.com/office/powerpoint/2010/main" val="182657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6632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215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404664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846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24805"/>
            <a:ext cx="8686801" cy="591344"/>
          </a:xfrm>
        </p:spPr>
        <p:txBody>
          <a:bodyPr/>
          <a:lstStyle/>
          <a:p>
            <a:pPr algn="ctr"/>
            <a:r>
              <a:rPr lang="ru-RU" dirty="0" smtClean="0"/>
              <a:t>Визуализация 2 этажа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692696"/>
            <a:ext cx="7704856" cy="5778642"/>
          </a:xfrm>
        </p:spPr>
      </p:pic>
    </p:spTree>
    <p:extLst>
      <p:ext uri="{BB962C8B-B14F-4D97-AF65-F5344CB8AC3E}">
        <p14:creationId xmlns:p14="http://schemas.microsoft.com/office/powerpoint/2010/main" val="5339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34330"/>
            <a:ext cx="8686801" cy="4473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Визуализация 2 этажа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548680"/>
            <a:ext cx="8640960" cy="6114068"/>
          </a:xfrm>
        </p:spPr>
      </p:pic>
    </p:spTree>
    <p:extLst>
      <p:ext uri="{BB962C8B-B14F-4D97-AF65-F5344CB8AC3E}">
        <p14:creationId xmlns:p14="http://schemas.microsoft.com/office/powerpoint/2010/main" val="3281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8686801" cy="519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Визуализация 2 этажа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836712"/>
            <a:ext cx="10729192" cy="5095199"/>
          </a:xfrm>
        </p:spPr>
      </p:pic>
    </p:spTree>
    <p:extLst>
      <p:ext uri="{BB962C8B-B14F-4D97-AF65-F5344CB8AC3E}">
        <p14:creationId xmlns:p14="http://schemas.microsoft.com/office/powerpoint/2010/main" val="34730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188640"/>
            <a:ext cx="8686801" cy="76348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Организован кабинет «Доврачебного» приема. Прием «внеплановых» пациентов ведет фельдшер.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1600"/>
            <a:ext cx="1219592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9275"/>
            <a:ext cx="8686801" cy="1097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Развитие информационных технологий  на базе ЕМИАС с возможностью перехода на Электронную Медицинскую Карту (ЭМК).</a:t>
            </a:r>
            <a:br>
              <a:rPr lang="ru-RU" sz="2400" dirty="0" smtClean="0"/>
            </a:br>
            <a:r>
              <a:rPr lang="ru-RU" sz="2400" dirty="0" smtClean="0"/>
              <a:t>Отчет о проделанной работе.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12188825" cy="5733256"/>
          </a:xfrm>
        </p:spPr>
        <p:txBody>
          <a:bodyPr/>
          <a:lstStyle/>
          <a:p>
            <a:r>
              <a:rPr lang="ru-RU" dirty="0" smtClean="0"/>
              <a:t>Кабинеты врачей терапевтов, узких специалистов , кабинет «доврачебной помощи» оснащены ПК и принтерами</a:t>
            </a:r>
          </a:p>
          <a:p>
            <a:r>
              <a:rPr lang="ru-RU" dirty="0" smtClean="0"/>
              <a:t>Проведено обучение сотрудников навыкам работы с ЕМИАС</a:t>
            </a:r>
          </a:p>
          <a:p>
            <a:r>
              <a:rPr lang="ru-RU" dirty="0" smtClean="0"/>
              <a:t>Осуществляется запись на лабораторные методы исследования посредством ЕМИАС</a:t>
            </a:r>
          </a:p>
          <a:p>
            <a:r>
              <a:rPr lang="ru-RU" dirty="0" smtClean="0"/>
              <a:t>Создано расписание </a:t>
            </a:r>
            <a:r>
              <a:rPr lang="ru-RU" dirty="0"/>
              <a:t>по работе диагностического </a:t>
            </a:r>
            <a:r>
              <a:rPr lang="ru-RU" dirty="0" smtClean="0"/>
              <a:t>оборудования и разработаны алгоритмы электронной записи на исследования:</a:t>
            </a:r>
          </a:p>
          <a:p>
            <a:r>
              <a:rPr lang="ru-RU" dirty="0" smtClean="0"/>
              <a:t>Рентгенологическое</a:t>
            </a:r>
          </a:p>
          <a:p>
            <a:r>
              <a:rPr lang="ru-RU" dirty="0" smtClean="0"/>
              <a:t>КТ и МРТ</a:t>
            </a:r>
          </a:p>
          <a:p>
            <a:r>
              <a:rPr lang="ru-RU" dirty="0" smtClean="0"/>
              <a:t>УЗ оборудование</a:t>
            </a:r>
          </a:p>
          <a:p>
            <a:r>
              <a:rPr lang="ru-RU" dirty="0" smtClean="0"/>
              <a:t>ЭКГ</a:t>
            </a:r>
          </a:p>
          <a:p>
            <a:pPr marL="45720" indent="0">
              <a:buNone/>
            </a:pPr>
            <a:r>
              <a:rPr lang="ru-RU" dirty="0" smtClean="0"/>
              <a:t>Врачи поликлинике обучены созданию направлений и записи пациентов на вышеуказанные исследования.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1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116632"/>
            <a:ext cx="8686801" cy="720080"/>
          </a:xfrm>
        </p:spPr>
        <p:txBody>
          <a:bodyPr/>
          <a:lstStyle/>
          <a:p>
            <a:pPr algn="ctr"/>
            <a:r>
              <a:rPr lang="ru-RU" dirty="0" smtClean="0"/>
              <a:t>ЭКГ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196752"/>
            <a:ext cx="10092356" cy="5256584"/>
          </a:xfrm>
        </p:spPr>
      </p:pic>
    </p:spTree>
    <p:extLst>
      <p:ext uri="{BB962C8B-B14F-4D97-AF65-F5344CB8AC3E}">
        <p14:creationId xmlns:p14="http://schemas.microsoft.com/office/powerpoint/2010/main" val="26004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24805"/>
            <a:ext cx="8686801" cy="595883"/>
          </a:xfrm>
        </p:spPr>
        <p:txBody>
          <a:bodyPr/>
          <a:lstStyle/>
          <a:p>
            <a:pPr algn="ctr"/>
            <a:r>
              <a:rPr lang="ru-RU" dirty="0" smtClean="0"/>
              <a:t>ЭКГ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4903" y="620688"/>
            <a:ext cx="5482114" cy="2807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1" y="620688"/>
            <a:ext cx="5688632" cy="3465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3789040"/>
            <a:ext cx="5417820" cy="2811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404" y="3189393"/>
            <a:ext cx="5070029" cy="35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16632"/>
            <a:ext cx="8686801" cy="648072"/>
          </a:xfrm>
        </p:spPr>
        <p:txBody>
          <a:bodyPr/>
          <a:lstStyle/>
          <a:p>
            <a:pPr algn="ctr"/>
            <a:r>
              <a:rPr lang="ru-RU" dirty="0"/>
              <a:t>Внутренние нормативные акты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88" y="908720"/>
            <a:ext cx="5400601" cy="5832648"/>
          </a:xfrm>
        </p:spPr>
        <p:txBody>
          <a:bodyPr/>
          <a:lstStyle/>
          <a:p>
            <a:r>
              <a:rPr lang="ru-RU" dirty="0"/>
              <a:t>01.06.2017 издан приказ главного врача «О реализации пилотного проекта «Бережливая поликлиника» в ГБУЗ МО КГБ № 1»</a:t>
            </a:r>
          </a:p>
          <a:p>
            <a:endParaRPr lang="ru-RU" dirty="0"/>
          </a:p>
          <a:p>
            <a:r>
              <a:rPr lang="ru-RU" dirty="0"/>
              <a:t>01.09.2017 издан приказ главного врача «О совершенствовании системы маршрутизации пациентов в ГБУЗ МО КГБ №1 путем распределения потоков при обращении в рамках реализации пилотного проекта «Бережливая поликлиника» </a:t>
            </a:r>
          </a:p>
          <a:p>
            <a:r>
              <a:rPr lang="ru-RU" b="1" dirty="0"/>
              <a:t>01.09.2017 </a:t>
            </a:r>
            <a:r>
              <a:rPr lang="ru-RU" dirty="0"/>
              <a:t>издан приказ главного врача «Об организации работы </a:t>
            </a:r>
            <a:r>
              <a:rPr lang="ru-RU" dirty="0" err="1"/>
              <a:t>картохранилища</a:t>
            </a:r>
            <a:r>
              <a:rPr lang="ru-RU" dirty="0"/>
              <a:t> в рамках реализации пилотного проекта «Бережливая поликлиника» </a:t>
            </a:r>
          </a:p>
          <a:p>
            <a:endParaRPr lang="ru-RU" dirty="0"/>
          </a:p>
        </p:txBody>
      </p:sp>
      <p:pic>
        <p:nvPicPr>
          <p:cNvPr id="4" name="Picture 3" descr="C:\Users\n.litvinova\Desktop\фото приказ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908719"/>
            <a:ext cx="4608512" cy="56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188640"/>
            <a:ext cx="8686801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Расширен функционал ЭКГ, оптимизирован функционал учета и обработки данных </a:t>
            </a:r>
            <a:r>
              <a:rPr lang="ru-RU" dirty="0" err="1" smtClean="0"/>
              <a:t>Холтеровского</a:t>
            </a:r>
            <a:r>
              <a:rPr lang="ru-RU" dirty="0" smtClean="0"/>
              <a:t> </a:t>
            </a:r>
            <a:r>
              <a:rPr lang="ru-RU" dirty="0" err="1" smtClean="0"/>
              <a:t>мониторирования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780" y="1268759"/>
            <a:ext cx="5832648" cy="2987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1300758"/>
            <a:ext cx="5544616" cy="3377512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94602"/>
              </p:ext>
            </p:extLst>
          </p:nvPr>
        </p:nvGraphicFramePr>
        <p:xfrm>
          <a:off x="6726323" y="2732364"/>
          <a:ext cx="5056721" cy="389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age" r:id="rId5" imgW="11428571" imgH="8800000" progId="">
                  <p:embed/>
                </p:oleObj>
              </mc:Choice>
              <mc:Fallback>
                <p:oleObj name="Image" r:id="rId5" imgW="11428571" imgH="8800000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323" y="2732364"/>
                        <a:ext cx="5056721" cy="389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285027"/>
              </p:ext>
            </p:extLst>
          </p:nvPr>
        </p:nvGraphicFramePr>
        <p:xfrm>
          <a:off x="405780" y="4149080"/>
          <a:ext cx="3024336" cy="259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Image" r:id="rId7" imgW="7733333" imgH="6628571" progId="">
                  <p:embed/>
                </p:oleObj>
              </mc:Choice>
              <mc:Fallback>
                <p:oleObj name="Image" r:id="rId7" imgW="7733333" imgH="6628571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80" y="4149080"/>
                        <a:ext cx="3024336" cy="25926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762620"/>
              </p:ext>
            </p:extLst>
          </p:nvPr>
        </p:nvGraphicFramePr>
        <p:xfrm>
          <a:off x="2782044" y="3548278"/>
          <a:ext cx="4968552" cy="3309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Image" r:id="rId9" imgW="12038095" imgH="8019048" progId="">
                  <p:embed/>
                </p:oleObj>
              </mc:Choice>
              <mc:Fallback>
                <p:oleObj name="Image" r:id="rId9" imgW="12038095" imgH="8019048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044" y="3548278"/>
                        <a:ext cx="4968552" cy="33097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32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20646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Размещение информации по пилотному проекту в </a:t>
            </a:r>
            <a:r>
              <a:rPr lang="en-US" sz="2400" dirty="0" err="1"/>
              <a:t>Instagramm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1115855"/>
            <a:ext cx="5775327" cy="577532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845940" y="10607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236" y="188640"/>
            <a:ext cx="8674777" cy="720080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Размещение информации по пилотному проекту на официальном сайте организации</a:t>
            </a:r>
          </a:p>
        </p:txBody>
      </p:sp>
      <p:pic>
        <p:nvPicPr>
          <p:cNvPr id="4" name="Picture 2" descr="C:\Users\n.litvinova\Desktop\IMG_1387-20-07-17-18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958622"/>
            <a:ext cx="9677399" cy="54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8051800" y="958622"/>
            <a:ext cx="2844800" cy="23306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0"/>
            <a:ext cx="8686801" cy="134076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Информационная статья по пилотному проекту «Бережливая поликлиника» напечатана в газете « </a:t>
            </a:r>
            <a:r>
              <a:rPr lang="ru-RU" sz="2400" dirty="0" err="1"/>
              <a:t>Красногорские</a:t>
            </a:r>
            <a:r>
              <a:rPr lang="ru-RU" sz="2400" dirty="0"/>
              <a:t> вести»</a:t>
            </a:r>
            <a:r>
              <a:rPr lang="en-US" sz="2400" dirty="0"/>
              <a:t> http://inkrasnogorsk.ru/novosti/obshchestvo/berezhlivaya-poliklinika</a:t>
            </a:r>
            <a:endParaRPr lang="ru-RU" sz="24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011134"/>
            <a:ext cx="7637172" cy="5857699"/>
          </a:xfrm>
        </p:spPr>
      </p:pic>
      <p:sp>
        <p:nvSpPr>
          <p:cNvPr id="5" name="Стрелка вправо 4"/>
          <p:cNvSpPr/>
          <p:nvPr/>
        </p:nvSpPr>
        <p:spPr>
          <a:xfrm rot="20015427">
            <a:off x="1686641" y="18211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134930"/>
            <a:ext cx="8686801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Состоялось интервью на телеканале «</a:t>
            </a:r>
            <a:r>
              <a:rPr lang="ru-RU" sz="2400" dirty="0" err="1" smtClean="0"/>
              <a:t>Кр</a:t>
            </a:r>
            <a:r>
              <a:rPr lang="ru-RU" sz="2400" dirty="0" smtClean="0"/>
              <a:t>-ТВ</a:t>
            </a:r>
            <a:r>
              <a:rPr lang="ru-RU" sz="2400" dirty="0"/>
              <a:t>» от 10.08.2017г.</a:t>
            </a:r>
            <a:br>
              <a:rPr lang="ru-RU" sz="2400" dirty="0"/>
            </a:br>
            <a:r>
              <a:rPr lang="en-US" sz="2400" dirty="0"/>
              <a:t>http://kr-tv.ru/2017/08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836712"/>
            <a:ext cx="7410995" cy="592618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125860" y="17008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0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21616"/>
            <a:ext cx="8686801" cy="6480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Промежуточные итоги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873602"/>
              </p:ext>
            </p:extLst>
          </p:nvPr>
        </p:nvGraphicFramePr>
        <p:xfrm>
          <a:off x="837828" y="980728"/>
          <a:ext cx="10513168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162"/>
                <a:gridCol w="5085398"/>
                <a:gridCol w="2191608"/>
              </a:tblGrid>
              <a:tr h="128970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Проблема </a:t>
                      </a:r>
                    </a:p>
                    <a:p>
                      <a:r>
                        <a:rPr lang="ru-RU" sz="1050" dirty="0" smtClean="0"/>
                        <a:t>Текущее состояние 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Решение 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Результат</a:t>
                      </a:r>
                    </a:p>
                    <a:p>
                      <a:r>
                        <a:rPr lang="ru-RU" sz="1050" dirty="0" smtClean="0"/>
                        <a:t>Целевое</a:t>
                      </a:r>
                      <a:r>
                        <a:rPr lang="ru-RU" sz="1050" baseline="0" dirty="0" smtClean="0"/>
                        <a:t> состояние </a:t>
                      </a:r>
                      <a:endParaRPr lang="ru-RU" sz="1050" dirty="0"/>
                    </a:p>
                  </a:txBody>
                  <a:tcPr/>
                </a:tc>
              </a:tr>
              <a:tr h="198418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Общий</a:t>
                      </a:r>
                      <a:r>
                        <a:rPr lang="ru-RU" sz="1050" baseline="0" dirty="0" smtClean="0"/>
                        <a:t> смешанный поток пациентов</a:t>
                      </a:r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ВПП от прихода до выхода 85 минут </a:t>
                      </a:r>
                      <a:endParaRPr lang="ru-RU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Оптимизация внутренней логистики</a:t>
                      </a:r>
                      <a:r>
                        <a:rPr lang="en-US" sz="1050" dirty="0" smtClean="0"/>
                        <a:t>:</a:t>
                      </a:r>
                      <a:endParaRPr lang="ru-RU" sz="105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dirty="0" smtClean="0"/>
                        <a:t>Организация работы дежурных администраторов</a:t>
                      </a:r>
                      <a:r>
                        <a:rPr lang="ru-RU" sz="1050" baseline="0" dirty="0" smtClean="0"/>
                        <a:t>, распределение потока пациента (больной-здоровый)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 организация работы кабинета «здоровый пациент»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  выделение отдельного этажа с собственной регистратурой под поток пациентов, проходящих </a:t>
                      </a:r>
                      <a:r>
                        <a:rPr lang="en-US" sz="1050" baseline="0" dirty="0" smtClean="0"/>
                        <a:t>I</a:t>
                      </a:r>
                      <a:r>
                        <a:rPr lang="ru-RU" sz="1050" baseline="0" dirty="0" smtClean="0"/>
                        <a:t> этап «ДН»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aseline="0" dirty="0" smtClean="0"/>
                        <a:t>организация работы кабинета ДОВРАЧЕБНОГО ПРИЕМА  фельдшера (дежурного врача) для приёма внеплановых пациентов,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b="1" u="sng" baseline="0" dirty="0" smtClean="0"/>
                        <a:t>визуальная навигация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Снижение ВПП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в поликлинике до</a:t>
                      </a:r>
                    </a:p>
                    <a:p>
                      <a:r>
                        <a:rPr lang="ru-RU" sz="1050" dirty="0" smtClean="0"/>
                        <a:t> </a:t>
                      </a:r>
                      <a:r>
                        <a:rPr lang="ru-RU" sz="1050" b="1" dirty="0" smtClean="0">
                          <a:solidFill>
                            <a:srgbClr val="00B050"/>
                          </a:solidFill>
                        </a:rPr>
                        <a:t>25 минут (от входа до выхода) для планового, первичного,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 предварительно записанного пациента к врачу терапевту. 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r>
                        <a:rPr lang="ru-RU" sz="1050" b="0" dirty="0" smtClean="0"/>
                        <a:t>овышение удовлетворенности пациентов.</a:t>
                      </a:r>
                      <a:endParaRPr lang="ru-RU" sz="1050" b="0" dirty="0"/>
                    </a:p>
                  </a:txBody>
                  <a:tcPr/>
                </a:tc>
              </a:tr>
              <a:tr h="61240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Ожидание</a:t>
                      </a:r>
                      <a:r>
                        <a:rPr lang="ru-RU" sz="1050" baseline="0" dirty="0" smtClean="0"/>
                        <a:t> очереди в регистратуру </a:t>
                      </a:r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(20 минут)</a:t>
                      </a:r>
                      <a:endParaRPr lang="ru-RU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Организация работы дежурных администраторов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Преобразование</a:t>
                      </a:r>
                      <a:r>
                        <a:rPr lang="ru-RU" sz="1050" baseline="0" dirty="0" smtClean="0"/>
                        <a:t> регистратуры, что минимизирует ожидание пациентов до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5 минут</a:t>
                      </a:r>
                      <a:endParaRPr lang="ru-RU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129829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Очередь</a:t>
                      </a:r>
                      <a:r>
                        <a:rPr lang="ru-RU" sz="1050" baseline="0" dirty="0" smtClean="0"/>
                        <a:t> для записи через </a:t>
                      </a:r>
                      <a:r>
                        <a:rPr lang="ru-RU" sz="1050" baseline="0" dirty="0" err="1" smtClean="0"/>
                        <a:t>инфомат</a:t>
                      </a:r>
                      <a:endParaRPr lang="ru-RU" sz="1050" baseline="0" dirty="0" smtClean="0"/>
                    </a:p>
                    <a:p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max </a:t>
                      </a:r>
                      <a:r>
                        <a:rPr lang="ru-RU" sz="1050" b="1" baseline="0" dirty="0" smtClean="0">
                          <a:solidFill>
                            <a:srgbClr val="FF0000"/>
                          </a:solidFill>
                        </a:rPr>
                        <a:t>6 минут)</a:t>
                      </a:r>
                      <a:endParaRPr lang="ru-RU" sz="105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050" b="1" u="sng" baseline="0" dirty="0" smtClean="0"/>
                        <a:t>расширения функционала ЕМИАС,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050" b="1" u="sng" baseline="0" dirty="0" smtClean="0"/>
                        <a:t>для возможности самостоятельной записи диспансерных пациентов  </a:t>
                      </a:r>
                      <a:endParaRPr lang="ru-RU" sz="105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Упрощена</a:t>
                      </a:r>
                      <a:r>
                        <a:rPr lang="ru-RU" sz="1050" baseline="0" dirty="0" smtClean="0"/>
                        <a:t> доступность к </a:t>
                      </a:r>
                      <a:r>
                        <a:rPr lang="ru-RU" sz="1050" baseline="0" dirty="0" err="1" smtClean="0"/>
                        <a:t>самозаписи</a:t>
                      </a:r>
                      <a:r>
                        <a:rPr lang="ru-RU" sz="1050" baseline="0" dirty="0" smtClean="0"/>
                        <a:t> пациентов. Снижение сроков ожидания </a:t>
                      </a:r>
                      <a:r>
                        <a:rPr lang="en-US" sz="1050" baseline="0" dirty="0" smtClean="0"/>
                        <a:t>Max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до 3 минут</a:t>
                      </a:r>
                      <a:r>
                        <a:rPr lang="en-US" sz="105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при условии одномоментной работы 2 дежурных администраторов в зале и 3ех </a:t>
                      </a:r>
                      <a:r>
                        <a:rPr lang="ru-RU" sz="1050" b="1" baseline="0" dirty="0" err="1" smtClean="0">
                          <a:solidFill>
                            <a:srgbClr val="00B050"/>
                          </a:solidFill>
                        </a:rPr>
                        <a:t>инфоматов</a:t>
                      </a:r>
                      <a:r>
                        <a:rPr lang="ru-RU" sz="1050" b="1" baseline="0" dirty="0" smtClean="0">
                          <a:solidFill>
                            <a:srgbClr val="00B050"/>
                          </a:solidFill>
                        </a:rPr>
                        <a:t>. </a:t>
                      </a:r>
                      <a:endParaRPr lang="ru-RU" sz="105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9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972" y="5157192"/>
            <a:ext cx="7416824" cy="578768"/>
          </a:xfrm>
        </p:spPr>
        <p:txBody>
          <a:bodyPr/>
          <a:lstStyle/>
          <a:p>
            <a:r>
              <a:rPr lang="ru-RU" dirty="0" smtClean="0"/>
              <a:t>          СПАСИБО ЗА ВНИМАНИЕ 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2613"/>
            <a:ext cx="9190756" cy="51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8174" y="2636912"/>
            <a:ext cx="3722422" cy="1598338"/>
          </a:xfrm>
        </p:spPr>
        <p:txBody>
          <a:bodyPr>
            <a:noAutofit/>
          </a:bodyPr>
          <a:lstStyle/>
          <a:p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• Средняя вовлеченность сотрудников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поликлиник – 58% (*)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(Россия среднее 2016 г. – 62%). (**)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Источник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: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*Результаты опроса 1045 сотрудников поликлиник в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3-х регионах России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**База данных исследований </a:t>
            </a:r>
            <a:r>
              <a:rPr lang="ru-RU" sz="1600" b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Aon</a:t>
            </a:r>
            <a:r>
              <a:rPr lang="ru-RU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Hewitt</a:t>
            </a:r>
            <a:endParaRPr lang="ru-RU" sz="1600" b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3812" y="188640"/>
            <a:ext cx="10369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Оценка уровня вовлеченности персонала в деятельность поликлиники КГБ №1. </a:t>
            </a:r>
            <a:endParaRPr lang="ru-RU" sz="20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algn="ctr"/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Опросник </a:t>
            </a: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q12(n=66).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/>
        </p:blipFill>
        <p:spPr>
          <a:xfrm rot="5411400">
            <a:off x="-626525" y="1872871"/>
            <a:ext cx="5315435" cy="3976355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tretch/>
        </p:blipFill>
        <p:spPr>
          <a:xfrm rot="5379000">
            <a:off x="7101369" y="1862235"/>
            <a:ext cx="5316414" cy="398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5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188640"/>
            <a:ext cx="10285784" cy="792088"/>
          </a:xfrm>
        </p:spPr>
        <p:txBody>
          <a:bodyPr>
            <a:normAutofit/>
          </a:bodyPr>
          <a:lstStyle/>
          <a:p>
            <a:pPr algn="ctr"/>
            <a:r>
              <a:rPr lang="ru-RU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Уровень вовлеченности сотрудников в деятельность поликлиники ГБУЗ МО «КГБ №1»</a:t>
            </a:r>
            <a:endParaRPr lang="ru-RU" sz="26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4489421"/>
              </p:ext>
            </p:extLst>
          </p:nvPr>
        </p:nvGraphicFramePr>
        <p:xfrm>
          <a:off x="1413892" y="1052736"/>
          <a:ext cx="9127080" cy="466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97868" y="5920155"/>
            <a:ext cx="9314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Индекс вовлеченности персонала в деятельность поликлиники 74%!!!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0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825" y="188640"/>
            <a:ext cx="8667482" cy="1872208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31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u="sng" dirty="0" smtClean="0">
                <a:latin typeface="Times New Roman" pitchFamily="18" charset="0"/>
                <a:cs typeface="Times New Roman" pitchFamily="18" charset="0"/>
              </a:rPr>
              <a:t>Цель проекта «Бережливая поликлиника» </a:t>
            </a:r>
            <a:r>
              <a:rPr lang="ru-RU" sz="2700" u="sng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7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Улучшение доступности и качества оказания медицинской помощи пациентам в поликлинике </a:t>
            </a:r>
            <a:br>
              <a:rPr lang="ru-RU" sz="27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1772816"/>
            <a:ext cx="956570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Уменьшение времени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пребывания пациентов в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поликлинике («Снижение времени протекания процессов» (ВПП)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Разделение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потоков пациентов на условно «больных» и условно «здоровых» </a:t>
            </a:r>
          </a:p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комфортных условий пребывания пациентов в поликлинике</a:t>
            </a:r>
          </a:p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Визуализация маршрутизации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потоков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пациентов в поликлинике (стенды,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дополнительные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инфоматы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телевизионные экраны,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навигация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поликлинике)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7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0"/>
            <a:ext cx="8686801" cy="1052736"/>
          </a:xfrm>
        </p:spPr>
        <p:txBody>
          <a:bodyPr/>
          <a:lstStyle/>
          <a:p>
            <a:pPr algn="ctr"/>
            <a:r>
              <a:rPr lang="ru-RU" dirty="0" smtClean="0"/>
              <a:t>Отчет </a:t>
            </a:r>
            <a:r>
              <a:rPr lang="ru-RU" dirty="0"/>
              <a:t>о реализации подготовительного этапа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1" y="1124744"/>
            <a:ext cx="11123613" cy="489505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анализа листов опроса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группой, были выявлены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 процессы: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54228489"/>
              </p:ext>
            </p:extLst>
          </p:nvPr>
        </p:nvGraphicFramePr>
        <p:xfrm>
          <a:off x="981844" y="1772816"/>
          <a:ext cx="5328592" cy="422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09306704"/>
              </p:ext>
            </p:extLst>
          </p:nvPr>
        </p:nvGraphicFramePr>
        <p:xfrm>
          <a:off x="765820" y="1700808"/>
          <a:ext cx="986509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22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97868" y="404664"/>
            <a:ext cx="9067800" cy="619472"/>
          </a:xfrm>
        </p:spPr>
        <p:txBody>
          <a:bodyPr/>
          <a:lstStyle/>
          <a:p>
            <a:pPr algn="ctr"/>
            <a:r>
              <a:rPr lang="ru-RU" dirty="0"/>
              <a:t>Причины обращений в </a:t>
            </a:r>
            <a:r>
              <a:rPr lang="ru-RU" dirty="0" smtClean="0"/>
              <a:t>регистратуру</a:t>
            </a:r>
            <a:r>
              <a:rPr lang="en-US" dirty="0" smtClean="0"/>
              <a:t> (%)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63019063"/>
              </p:ext>
            </p:extLst>
          </p:nvPr>
        </p:nvGraphicFramePr>
        <p:xfrm>
          <a:off x="1989956" y="1196752"/>
          <a:ext cx="806489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0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260648"/>
            <a:ext cx="8686800" cy="6145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Начало реализации проекта</a:t>
            </a:r>
            <a:endParaRPr lang="ru-RU" sz="2800" dirty="0"/>
          </a:p>
        </p:txBody>
      </p:sp>
      <p:pic>
        <p:nvPicPr>
          <p:cNvPr id="4" name="Picture 3" descr="C:\Users\n.litvinova\Desktop\текущее сос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85" y="875184"/>
            <a:ext cx="8192835" cy="54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бочий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Контрастная деловая презентация (широкоэкранный формат)</Template>
  <TotalTime>0</TotalTime>
  <Words>1162</Words>
  <Application>Microsoft Office PowerPoint</Application>
  <PresentationFormat>Произвольный</PresentationFormat>
  <Paragraphs>146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Business Contrast 16x9</vt:lpstr>
      <vt:lpstr>Image</vt:lpstr>
      <vt:lpstr>Адаптация и внедрение организационных технологий Бережливого производства здравоохранения Московской области ГБУЗ МО «Красногорская городская больница №1» </vt:lpstr>
      <vt:lpstr>ГБУЗ МО «Красногорская городская больница №1»   Поликлиника ( 960 посещений в смену)</vt:lpstr>
      <vt:lpstr>Внутренние нормативные акты </vt:lpstr>
      <vt:lpstr>• Средняя вовлеченность сотрудников поликлиник – 58% (*) (Россия среднее 2016 г. – 62%). (**)  Источник:         *Результаты опроса 1045 сотрудников поликлиник в         3-х регионах России         **База данных исследований Aon Hewitt</vt:lpstr>
      <vt:lpstr>Уровень вовлеченности сотрудников в деятельность поликлиники ГБУЗ МО «КГБ №1»</vt:lpstr>
      <vt:lpstr>     Цель проекта «Бережливая поликлиника» :   Улучшение доступности и качества оказания медицинской помощи пациентам в поликлинике  </vt:lpstr>
      <vt:lpstr>Отчет о реализации подготовительного этапа</vt:lpstr>
      <vt:lpstr>Причины обращений в регистратуру (%)</vt:lpstr>
      <vt:lpstr>Начало реализации проекта</vt:lpstr>
      <vt:lpstr>Проблемные процессы неэффективной работы регистратуры </vt:lpstr>
      <vt:lpstr>В ходе проведенного картирования   было выявлено что все пациенты приняты врачом терапевтом в часы амбулаторного приема (фактическое время приема 10-12 минут)</vt:lpstr>
      <vt:lpstr>Проблемные процессы – очередь у кабинета врача терапевта </vt:lpstr>
      <vt:lpstr>Перспектива реализации проекта</vt:lpstr>
      <vt:lpstr>Текущее состояние (Целевое)</vt:lpstr>
      <vt:lpstr>Разработан и утвержден дизайн – проект входной группы и холла поликлиники</vt:lpstr>
      <vt:lpstr>Разработан и утвержден дизайн – проект входной группы и холла поликлиники</vt:lpstr>
      <vt:lpstr>    Ремонтные работы по формированию картохранилища и входной группы холла поликлиники  Было                                                              В ходе ремонтных работ</vt:lpstr>
      <vt:lpstr>Зона комфортного пребывания</vt:lpstr>
      <vt:lpstr>Визуализация холла 1 этажа</vt:lpstr>
      <vt:lpstr>Визуализация холла 1 этажа</vt:lpstr>
      <vt:lpstr>Презентация PowerPoint</vt:lpstr>
      <vt:lpstr>Презентация PowerPoint</vt:lpstr>
      <vt:lpstr>Визуализация 2 этажа</vt:lpstr>
      <vt:lpstr>Визуализация 2 этажа</vt:lpstr>
      <vt:lpstr>Визуализация 2 этажа</vt:lpstr>
      <vt:lpstr>Организован кабинет «Доврачебного» приема. Прием «внеплановых» пациентов ведет фельдшер.</vt:lpstr>
      <vt:lpstr>Развитие информационных технологий  на базе ЕМИАС с возможностью перехода на Электронную Медицинскую Карту (ЭМК). Отчет о проделанной работе.</vt:lpstr>
      <vt:lpstr>ЭКГ</vt:lpstr>
      <vt:lpstr>ЭКГ</vt:lpstr>
      <vt:lpstr>Расширен функционал ЭКГ, оптимизирован функционал учета и обработки данных Холтеровского мониторирования </vt:lpstr>
      <vt:lpstr>Размещение информации по пилотному проекту в Instagramm</vt:lpstr>
      <vt:lpstr>Размещение информации по пилотному проекту на официальном сайте организации</vt:lpstr>
      <vt:lpstr>Информационная статья по пилотному проекту «Бережливая поликлиника» напечатана в газете « Красногорские вести» http://inkrasnogorsk.ru/novosti/obshchestvo/berezhlivaya-poliklinika</vt:lpstr>
      <vt:lpstr>Состоялось интервью на телеканале «Кр-ТВ» от 10.08.2017г. http://kr-tv.ru/2017/08</vt:lpstr>
      <vt:lpstr>Промежуточные итоги</vt:lpstr>
      <vt:lpstr>          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2017-09-10T12:50:16Z</dcterms:created>
  <dcterms:modified xsi:type="dcterms:W3CDTF">2018-05-17T15:04:48Z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